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21"/>
  </p:notesMasterIdLst>
  <p:handoutMasterIdLst>
    <p:handoutMasterId r:id="rId22"/>
  </p:handoutMasterIdLst>
  <p:sldIdLst>
    <p:sldId id="307" r:id="rId4"/>
    <p:sldId id="370" r:id="rId5"/>
    <p:sldId id="306" r:id="rId6"/>
    <p:sldId id="381" r:id="rId7"/>
    <p:sldId id="308" r:id="rId8"/>
    <p:sldId id="378" r:id="rId9"/>
    <p:sldId id="384" r:id="rId10"/>
    <p:sldId id="387" r:id="rId11"/>
    <p:sldId id="388" r:id="rId12"/>
    <p:sldId id="383" r:id="rId13"/>
    <p:sldId id="386" r:id="rId14"/>
    <p:sldId id="260" r:id="rId15"/>
    <p:sldId id="310" r:id="rId16"/>
    <p:sldId id="389" r:id="rId17"/>
    <p:sldId id="392" r:id="rId18"/>
    <p:sldId id="391" r:id="rId19"/>
    <p:sldId id="390"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Montserrat Medium" panose="00000600000000000000" pitchFamily="2" charset="0"/>
      <p:regular r:id="rId35"/>
      <p:italic r:id="rId36"/>
    </p:embeddedFont>
    <p:embeddedFont>
      <p:font typeface="Open Sans" panose="020B0606030504020204"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0000"/>
    <a:srgbClr val="DCCC6A"/>
    <a:srgbClr val="54585A"/>
    <a:srgbClr val="FFCC00"/>
    <a:srgbClr val="004376"/>
    <a:srgbClr val="F9F6E5"/>
    <a:srgbClr val="FF640F"/>
    <a:srgbClr val="B3A369"/>
    <a:srgbClr val="6D61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6" autoAdjust="0"/>
    <p:restoredTop sz="96327"/>
  </p:normalViewPr>
  <p:slideViewPr>
    <p:cSldViewPr snapToGrid="0" snapToObjects="1">
      <p:cViewPr varScale="1">
        <p:scale>
          <a:sx n="106" d="100"/>
          <a:sy n="106" d="100"/>
        </p:scale>
        <p:origin x="492" y="72"/>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A6A-4640-AD1C-CCF72F4B55B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A6A-4640-AD1C-CCF72F4B55B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A6A-4640-AD1C-CCF72F4B55B4}"/>
              </c:ext>
            </c:extLst>
          </c:dPt>
          <c:cat>
            <c:strRef>
              <c:f>Sheet1!$A$2:$A$5</c:f>
              <c:strCache>
                <c:ptCount val="3"/>
                <c:pt idx="0">
                  <c:v>Training</c:v>
                </c:pt>
                <c:pt idx="1">
                  <c:v>Validation</c:v>
                </c:pt>
                <c:pt idx="2">
                  <c:v>Test</c:v>
                </c:pt>
              </c:strCache>
            </c:strRef>
          </c:cat>
          <c:val>
            <c:numRef>
              <c:f>Sheet1!$B$2:$B$5</c:f>
              <c:numCache>
                <c:formatCode>General</c:formatCode>
                <c:ptCount val="3"/>
                <c:pt idx="0">
                  <c:v>36589</c:v>
                </c:pt>
                <c:pt idx="1">
                  <c:v>5320</c:v>
                </c:pt>
                <c:pt idx="2">
                  <c:v>10544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6="http://schemas.microsoft.com/office/drawing/2014/chart" uri="{C3380CC4-5D6E-409C-BE32-E72D297353CC}">
              <c16:uniqueId val="{00000000-D520-4859-8D79-1E819542FED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8/25/2023</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8/25/2023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300A833-97EB-4C62-A5AB-69C6AD67F9DD}" type="slidenum">
              <a:rPr lang="en-IN" smtClean="0"/>
              <a:t>2</a:t>
            </a:fld>
            <a:endParaRPr lang="en-IN"/>
          </a:p>
        </p:txBody>
      </p:sp>
    </p:spTree>
    <p:extLst>
      <p:ext uri="{BB962C8B-B14F-4D97-AF65-F5344CB8AC3E}">
        <p14:creationId xmlns:p14="http://schemas.microsoft.com/office/powerpoint/2010/main" val="419894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79BE0CF-42A5-473B-BED1-E4D8984F0F6E}" type="slidenum">
              <a:rPr lang="en-IN" smtClean="0"/>
              <a:t>12</a:t>
            </a:fld>
            <a:endParaRPr lang="en-IN"/>
          </a:p>
        </p:txBody>
      </p:sp>
    </p:spTree>
    <p:extLst>
      <p:ext uri="{BB962C8B-B14F-4D97-AF65-F5344CB8AC3E}">
        <p14:creationId xmlns:p14="http://schemas.microsoft.com/office/powerpoint/2010/main" val="767641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8/25/2023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8/25/2023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8/25/2023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8/25/2023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8/25/2023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8/25/2023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8/25/2023</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97817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Header_White_1">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0041AAAA-31C1-414B-BFE7-1D15513B69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812281"/>
            <a:ext cx="12192000" cy="45719"/>
          </a:xfrm>
          <a:prstGeom prst="rect">
            <a:avLst/>
          </a:prstGeom>
        </p:spPr>
      </p:pic>
      <p:sp>
        <p:nvSpPr>
          <p:cNvPr id="30" name="Title 1">
            <a:extLst>
              <a:ext uri="{FF2B5EF4-FFF2-40B4-BE49-F238E27FC236}">
                <a16:creationId xmlns:a16="http://schemas.microsoft.com/office/drawing/2014/main" id="{D4EE344B-672D-408B-A59B-07CA570DA0A0}"/>
              </a:ext>
            </a:extLst>
          </p:cNvPr>
          <p:cNvSpPr>
            <a:spLocks noGrp="1"/>
          </p:cNvSpPr>
          <p:nvPr>
            <p:ph type="title" hasCustomPrompt="1"/>
          </p:nvPr>
        </p:nvSpPr>
        <p:spPr>
          <a:xfrm>
            <a:off x="479425" y="96598"/>
            <a:ext cx="11233150" cy="869560"/>
          </a:xfrm>
          <a:prstGeom prst="rect">
            <a:avLst/>
          </a:prstGeom>
        </p:spPr>
        <p:txBody>
          <a:bodyPr anchor="b">
            <a:normAutofit/>
          </a:bodyPr>
          <a:lstStyle>
            <a:lvl1pPr>
              <a:defRPr sz="2800" b="1" baseline="0">
                <a:solidFill>
                  <a:schemeClr val="accent3">
                    <a:lumMod val="75000"/>
                  </a:schemeClr>
                </a:solidFill>
                <a:latin typeface="+mn-lt"/>
              </a:defRPr>
            </a:lvl1pPr>
          </a:lstStyle>
          <a:p>
            <a:r>
              <a:rPr lang="en-US"/>
              <a:t>CLICK TO EDIT MASTER TITLE STYLE</a:t>
            </a:r>
          </a:p>
        </p:txBody>
      </p:sp>
      <p:sp>
        <p:nvSpPr>
          <p:cNvPr id="31" name="Content Placeholder 2">
            <a:extLst>
              <a:ext uri="{FF2B5EF4-FFF2-40B4-BE49-F238E27FC236}">
                <a16:creationId xmlns:a16="http://schemas.microsoft.com/office/drawing/2014/main" id="{66813321-760C-4916-98DC-431761457EFF}"/>
              </a:ext>
            </a:extLst>
          </p:cNvPr>
          <p:cNvSpPr>
            <a:spLocks noGrp="1"/>
          </p:cNvSpPr>
          <p:nvPr>
            <p:ph idx="1"/>
          </p:nvPr>
        </p:nvSpPr>
        <p:spPr>
          <a:xfrm>
            <a:off x="479425" y="1412874"/>
            <a:ext cx="11233149" cy="4937126"/>
          </a:xfrm>
          <a:prstGeom prst="rect">
            <a:avLst/>
          </a:prstGeom>
        </p:spPr>
        <p:txBody>
          <a:bodyPr>
            <a:normAutofit/>
          </a:bodyPr>
          <a:lstStyle>
            <a:lvl1pPr marL="0" indent="0">
              <a:buNone/>
              <a:defRPr sz="1800">
                <a:solidFill>
                  <a:srgbClr val="0F0F0F"/>
                </a:solidFill>
              </a:defRPr>
            </a:lvl1pPr>
            <a:lvl2pPr>
              <a:defRPr sz="1800">
                <a:solidFill>
                  <a:srgbClr val="0F0F0F"/>
                </a:solidFill>
              </a:defRPr>
            </a:lvl2pPr>
            <a:lvl3pPr>
              <a:defRPr sz="1800">
                <a:solidFill>
                  <a:srgbClr val="0F0F0F"/>
                </a:solidFill>
              </a:defRPr>
            </a:lvl3pPr>
            <a:lvl4pPr>
              <a:defRPr sz="1800">
                <a:solidFill>
                  <a:srgbClr val="0F0F0F"/>
                </a:solidFill>
              </a:defRPr>
            </a:lvl4pPr>
            <a:lvl5pPr>
              <a:defRPr sz="1800">
                <a:solidFill>
                  <a:srgbClr val="0F0F0F"/>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2" name="Graphic 31">
            <a:extLst>
              <a:ext uri="{FF2B5EF4-FFF2-40B4-BE49-F238E27FC236}">
                <a16:creationId xmlns:a16="http://schemas.microsoft.com/office/drawing/2014/main" id="{188FDBA8-21AD-49C3-B31A-7003878B82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6" y="6543923"/>
            <a:ext cx="1964504" cy="230731"/>
          </a:xfrm>
          <a:prstGeom prst="rect">
            <a:avLst/>
          </a:prstGeom>
        </p:spPr>
      </p:pic>
      <p:sp>
        <p:nvSpPr>
          <p:cNvPr id="8" name="Slide Number Placeholder 6">
            <a:extLst>
              <a:ext uri="{FF2B5EF4-FFF2-40B4-BE49-F238E27FC236}">
                <a16:creationId xmlns:a16="http://schemas.microsoft.com/office/drawing/2014/main" id="{C39DB48B-A1BE-48FE-A5A4-A01DED35EC10}"/>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accent3">
                    <a:lumMod val="75000"/>
                  </a:schemeClr>
                </a:solidFill>
                <a:latin typeface="Montserrat" panose="00000500000000000000" pitchFamily="50" charset="0"/>
              </a:defRPr>
            </a:lvl1pPr>
          </a:lstStyle>
          <a:p>
            <a:fld id="{3DD8A316-1690-4C62-9DF0-0D0BBB2020CF}" type="slidenum">
              <a:rPr lang="en-US" sz="900" smtClean="0"/>
              <a:pPr/>
              <a:t>‹#›</a:t>
            </a:fld>
            <a:r>
              <a:rPr lang="en-US"/>
              <a:t> </a:t>
            </a:r>
          </a:p>
        </p:txBody>
      </p:sp>
      <p:sp>
        <p:nvSpPr>
          <p:cNvPr id="34" name="Footer Placeholder 5">
            <a:extLst>
              <a:ext uri="{FF2B5EF4-FFF2-40B4-BE49-F238E27FC236}">
                <a16:creationId xmlns:a16="http://schemas.microsoft.com/office/drawing/2014/main" id="{9E31AE58-6779-4F15-90CE-AB8FA8598CD6}"/>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accent3">
                    <a:lumMod val="75000"/>
                  </a:schemeClr>
                </a:solidFill>
                <a:latin typeface="Montserrat Medium" panose="00000600000000000000" pitchFamily="50" charset="0"/>
              </a:defRPr>
            </a:lvl1pPr>
          </a:lstStyle>
          <a:p>
            <a:r>
              <a:rPr lang="en-US"/>
              <a:t>Proprietary and Confidential</a:t>
            </a:r>
          </a:p>
        </p:txBody>
      </p:sp>
      <p:pic>
        <p:nvPicPr>
          <p:cNvPr id="9" name="Picture 10" descr="Logo, company name&#10;&#10;Description automatically generated">
            <a:extLst>
              <a:ext uri="{FF2B5EF4-FFF2-40B4-BE49-F238E27FC236}">
                <a16:creationId xmlns:a16="http://schemas.microsoft.com/office/drawing/2014/main" id="{456B42CB-4459-465D-8D4E-4544B692EDE0}"/>
              </a:ext>
            </a:extLst>
          </p:cNvPr>
          <p:cNvPicPr>
            <a:picLocks noChangeAspect="1"/>
          </p:cNvPicPr>
          <p:nvPr userDrawn="1"/>
        </p:nvPicPr>
        <p:blipFill>
          <a:blip r:embed="rId6">
            <a:alphaModFix amt="8000"/>
          </a:blip>
          <a:stretch>
            <a:fillRect/>
          </a:stretch>
        </p:blipFill>
        <p:spPr>
          <a:xfrm>
            <a:off x="3627437" y="1332000"/>
            <a:ext cx="4937126" cy="4937126"/>
          </a:xfrm>
          <a:prstGeom prst="rect">
            <a:avLst/>
          </a:prstGeom>
          <a:noFill/>
          <a:ln>
            <a:noFill/>
          </a:ln>
          <a:effectLst>
            <a:glow rad="127000">
              <a:schemeClr val="accent1">
                <a:alpha val="0"/>
              </a:schemeClr>
            </a:glow>
            <a:outerShdw blurRad="50800" dist="50800" dir="5400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1708924060"/>
      </p:ext>
    </p:extLst>
  </p:cSld>
  <p:clrMapOvr>
    <a:masterClrMapping/>
  </p:clrMapOvr>
  <p:extLst>
    <p:ext uri="{DCECCB84-F9BA-43D5-87BE-67443E8EF086}">
      <p15:sldGuideLst xmlns:p15="http://schemas.microsoft.com/office/powerpoint/2012/main">
        <p15:guide id="7" orient="horz" pos="43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8/25/2023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3.png"/><Relationship Id="rId4" Type="http://schemas.openxmlformats.org/officeDocument/2006/relationships/slideLayout" Target="../slideLayouts/slideLayout12.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4" r:id="rId3"/>
    <p:sldLayoutId id="2147483709" r:id="rId4"/>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8/25/2023</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hyperlink" Target="https://www.mdpi.com/1424-8220/23/11/530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normAutofit fontScale="90000"/>
          </a:bodyPr>
          <a:lstStyle/>
          <a:p>
            <a:r>
              <a:rPr lang="en-US" dirty="0">
                <a:latin typeface="+mj-lt"/>
              </a:rPr>
              <a:t>Detection of small and far Traffic signs using Deep Learning</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a:lstStyle/>
          <a:p>
            <a:r>
              <a:rPr lang="en-US" dirty="0"/>
              <a:t>Part - 2</a:t>
            </a:r>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9A4C-1EB4-4229-A9E0-F7F4E1B2F155}"/>
              </a:ext>
            </a:extLst>
          </p:cNvPr>
          <p:cNvSpPr>
            <a:spLocks noGrp="1"/>
          </p:cNvSpPr>
          <p:nvPr>
            <p:ph type="title" idx="4294967295"/>
          </p:nvPr>
        </p:nvSpPr>
        <p:spPr>
          <a:xfrm>
            <a:off x="423949" y="185461"/>
            <a:ext cx="11233150" cy="577850"/>
          </a:xfrm>
        </p:spPr>
        <p:txBody>
          <a:bodyPr>
            <a:normAutofit/>
          </a:bodyPr>
          <a:lstStyle/>
          <a:p>
            <a:r>
              <a:rPr lang="en-GB" sz="2400" dirty="0">
                <a:solidFill>
                  <a:srgbClr val="000000"/>
                </a:solidFill>
                <a:latin typeface="+mn-lt"/>
                <a:ea typeface="Open Sans" panose="020B0606030504020204" pitchFamily="34" charset="0"/>
                <a:cs typeface="Open Sans" panose="020B0606030504020204" pitchFamily="34" charset="0"/>
              </a:rPr>
              <a:t>Summary</a:t>
            </a:r>
            <a:endParaRPr lang="en-IN" sz="2400" dirty="0">
              <a:solidFill>
                <a:srgbClr val="000000"/>
              </a:solidFill>
              <a:latin typeface="+mn-lt"/>
              <a:ea typeface="Open Sans" panose="020B0606030504020204" pitchFamily="34" charset="0"/>
              <a:cs typeface="Open Sans" panose="020B0606030504020204" pitchFamily="34" charset="0"/>
            </a:endParaRPr>
          </a:p>
        </p:txBody>
      </p:sp>
      <p:graphicFrame>
        <p:nvGraphicFramePr>
          <p:cNvPr id="6" name="Table 8">
            <a:extLst>
              <a:ext uri="{FF2B5EF4-FFF2-40B4-BE49-F238E27FC236}">
                <a16:creationId xmlns:a16="http://schemas.microsoft.com/office/drawing/2014/main" id="{54E39042-57A1-406D-4823-6D90606367A1}"/>
              </a:ext>
            </a:extLst>
          </p:cNvPr>
          <p:cNvGraphicFramePr>
            <a:graphicFrameLocks noGrp="1"/>
          </p:cNvGraphicFramePr>
          <p:nvPr>
            <p:extLst>
              <p:ext uri="{D42A27DB-BD31-4B8C-83A1-F6EECF244321}">
                <p14:modId xmlns:p14="http://schemas.microsoft.com/office/powerpoint/2010/main" val="52894666"/>
              </p:ext>
            </p:extLst>
          </p:nvPr>
        </p:nvGraphicFramePr>
        <p:xfrm>
          <a:off x="493962" y="853330"/>
          <a:ext cx="10907966" cy="2820202"/>
        </p:xfrm>
        <a:graphic>
          <a:graphicData uri="http://schemas.openxmlformats.org/drawingml/2006/table">
            <a:tbl>
              <a:tblPr firstRow="1" bandRow="1">
                <a:tableStyleId>{5C22544A-7EE6-4342-B048-85BDC9FD1C3A}</a:tableStyleId>
              </a:tblPr>
              <a:tblGrid>
                <a:gridCol w="714546">
                  <a:extLst>
                    <a:ext uri="{9D8B030D-6E8A-4147-A177-3AD203B41FA5}">
                      <a16:colId xmlns:a16="http://schemas.microsoft.com/office/drawing/2014/main" val="1799567637"/>
                    </a:ext>
                  </a:extLst>
                </a:gridCol>
                <a:gridCol w="2019629">
                  <a:extLst>
                    <a:ext uri="{9D8B030D-6E8A-4147-A177-3AD203B41FA5}">
                      <a16:colId xmlns:a16="http://schemas.microsoft.com/office/drawing/2014/main" val="1077567957"/>
                    </a:ext>
                  </a:extLst>
                </a:gridCol>
                <a:gridCol w="1940667">
                  <a:extLst>
                    <a:ext uri="{9D8B030D-6E8A-4147-A177-3AD203B41FA5}">
                      <a16:colId xmlns:a16="http://schemas.microsoft.com/office/drawing/2014/main" val="1369091870"/>
                    </a:ext>
                  </a:extLst>
                </a:gridCol>
                <a:gridCol w="1558281">
                  <a:extLst>
                    <a:ext uri="{9D8B030D-6E8A-4147-A177-3AD203B41FA5}">
                      <a16:colId xmlns:a16="http://schemas.microsoft.com/office/drawing/2014/main" val="2540982024"/>
                    </a:ext>
                  </a:extLst>
                </a:gridCol>
                <a:gridCol w="1558281">
                  <a:extLst>
                    <a:ext uri="{9D8B030D-6E8A-4147-A177-3AD203B41FA5}">
                      <a16:colId xmlns:a16="http://schemas.microsoft.com/office/drawing/2014/main" val="745643855"/>
                    </a:ext>
                  </a:extLst>
                </a:gridCol>
                <a:gridCol w="1558281">
                  <a:extLst>
                    <a:ext uri="{9D8B030D-6E8A-4147-A177-3AD203B41FA5}">
                      <a16:colId xmlns:a16="http://schemas.microsoft.com/office/drawing/2014/main" val="1756773522"/>
                    </a:ext>
                  </a:extLst>
                </a:gridCol>
                <a:gridCol w="1558281">
                  <a:extLst>
                    <a:ext uri="{9D8B030D-6E8A-4147-A177-3AD203B41FA5}">
                      <a16:colId xmlns:a16="http://schemas.microsoft.com/office/drawing/2014/main" val="473993458"/>
                    </a:ext>
                  </a:extLst>
                </a:gridCol>
              </a:tblGrid>
              <a:tr h="402886">
                <a:tc>
                  <a:txBody>
                    <a:bodyPr/>
                    <a:lstStyle/>
                    <a:p>
                      <a:pPr algn="ctr">
                        <a:lnSpc>
                          <a:spcPct val="107000"/>
                        </a:lnSpc>
                        <a:spcAft>
                          <a:spcPts val="800"/>
                        </a:spcAft>
                      </a:pPr>
                      <a:r>
                        <a:rPr lang="en-US" sz="1200" b="1" kern="100">
                          <a:effectLst/>
                          <a:latin typeface="Calibri" panose="020F0502020204030204" pitchFamily="34" charset="0"/>
                          <a:cs typeface="Times New Roman" panose="02020603050405020304" pitchFamily="18" charset="0"/>
                        </a:rPr>
                        <a:t>Baseline</a:t>
                      </a: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b="1" kern="100" dirty="0">
                          <a:effectLst/>
                          <a:latin typeface="Calibri" panose="020F0502020204030204" pitchFamily="34" charset="0"/>
                          <a:cs typeface="Times New Roman" panose="02020603050405020304" pitchFamily="18" charset="0"/>
                        </a:rPr>
                        <a:t>K-Means++</a:t>
                      </a: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b="1" kern="100" dirty="0" err="1">
                          <a:effectLst/>
                          <a:latin typeface="Calibri" panose="020F0502020204030204" pitchFamily="34" charset="0"/>
                          <a:cs typeface="Times New Roman" panose="02020603050405020304" pitchFamily="18" charset="0"/>
                        </a:rPr>
                        <a:t>NWD+CIoU</a:t>
                      </a: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b="1" kern="100">
                          <a:effectLst/>
                          <a:latin typeface="Calibri" panose="020F0502020204030204" pitchFamily="34" charset="0"/>
                          <a:cs typeface="Times New Roman" panose="02020603050405020304" pitchFamily="18" charset="0"/>
                        </a:rPr>
                        <a:t>C4</a:t>
                      </a: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b="1" kern="100">
                          <a:effectLst/>
                          <a:latin typeface="Calibri" panose="020F0502020204030204" pitchFamily="34" charset="0"/>
                          <a:cs typeface="Times New Roman" panose="02020603050405020304" pitchFamily="18" charset="0"/>
                        </a:rPr>
                        <a:t>mAP (%)</a:t>
                      </a: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b="1" kern="100">
                          <a:effectLst/>
                          <a:latin typeface="Calibri" panose="020F0502020204030204" pitchFamily="34" charset="0"/>
                          <a:cs typeface="Times New Roman" panose="02020603050405020304" pitchFamily="18" charset="0"/>
                        </a:rPr>
                        <a:t>Params (M)</a:t>
                      </a: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b="1" kern="100" dirty="0">
                          <a:effectLst/>
                          <a:latin typeface="Calibri" panose="020F0502020204030204" pitchFamily="34" charset="0"/>
                          <a:cs typeface="Times New Roman" panose="02020603050405020304" pitchFamily="18" charset="0"/>
                        </a:rPr>
                        <a:t>GFLOPS</a:t>
                      </a:r>
                      <a:endParaRPr lang="en-US" sz="1100" kern="100" dirty="0">
                        <a:effectLst/>
                        <a:latin typeface="Calibri" panose="020F0502020204030204" pitchFamily="34" charset="0"/>
                        <a:cs typeface="Times New Roman" panose="02020603050405020304" pitchFamily="18" charset="0"/>
                      </a:endParaRPr>
                    </a:p>
                  </a:txBody>
                  <a:tcPr marL="68580" marR="68580"/>
                </a:tc>
                <a:extLst>
                  <a:ext uri="{0D108BD9-81ED-4DB2-BD59-A6C34878D82A}">
                    <a16:rowId xmlns:a16="http://schemas.microsoft.com/office/drawing/2014/main" val="3814796503"/>
                  </a:ext>
                </a:extLst>
              </a:tr>
              <a:tr h="402886">
                <a:tc>
                  <a:txBody>
                    <a:bodyPr/>
                    <a:lstStyle/>
                    <a:p>
                      <a:pPr algn="ctr">
                        <a:lnSpc>
                          <a:spcPct val="107000"/>
                        </a:lnSpc>
                        <a:spcAft>
                          <a:spcPts val="800"/>
                        </a:spcAft>
                      </a:pPr>
                      <a:endParaRPr lang="en-US" sz="12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r>
                        <a:rPr lang="en-US" sz="1200" kern="100" dirty="0">
                          <a:effectLst/>
                          <a:latin typeface="Calibri" panose="020F0502020204030204" pitchFamily="34" charset="0"/>
                          <a:cs typeface="Times New Roman" panose="02020603050405020304" pitchFamily="18" charset="0"/>
                        </a:rPr>
                        <a:t>39.8</a:t>
                      </a: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dirty="0">
                          <a:effectLst/>
                          <a:latin typeface="Calibri" panose="020F0502020204030204" pitchFamily="34" charset="0"/>
                          <a:cs typeface="Times New Roman" panose="02020603050405020304" pitchFamily="18" charset="0"/>
                        </a:rPr>
                        <a:t>7.04</a:t>
                      </a: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dirty="0">
                          <a:effectLst/>
                          <a:latin typeface="Calibri" panose="020F0502020204030204" pitchFamily="34" charset="0"/>
                          <a:cs typeface="Times New Roman" panose="02020603050405020304" pitchFamily="18" charset="0"/>
                        </a:rPr>
                        <a:t>16</a:t>
                      </a:r>
                      <a:endParaRPr lang="en-US" sz="1100" kern="100" dirty="0">
                        <a:effectLst/>
                        <a:latin typeface="Calibri" panose="020F0502020204030204" pitchFamily="34" charset="0"/>
                        <a:cs typeface="Times New Roman" panose="02020603050405020304" pitchFamily="18" charset="0"/>
                      </a:endParaRPr>
                    </a:p>
                  </a:txBody>
                  <a:tcPr marL="68580" marR="68580"/>
                </a:tc>
                <a:extLst>
                  <a:ext uri="{0D108BD9-81ED-4DB2-BD59-A6C34878D82A}">
                    <a16:rowId xmlns:a16="http://schemas.microsoft.com/office/drawing/2014/main" val="2044619674"/>
                  </a:ext>
                </a:extLst>
              </a:tr>
              <a:tr h="402886">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r>
                        <a:rPr lang="en-US" sz="1200" kern="100" dirty="0">
                          <a:effectLst/>
                          <a:latin typeface="Calibri" panose="020F0502020204030204" pitchFamily="34" charset="0"/>
                          <a:cs typeface="Times New Roman" panose="02020603050405020304" pitchFamily="18" charset="0"/>
                        </a:rPr>
                        <a:t>44.2</a:t>
                      </a: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7.04</a:t>
                      </a: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16</a:t>
                      </a:r>
                      <a:endParaRPr lang="en-US" sz="1100" kern="100">
                        <a:effectLst/>
                        <a:latin typeface="Calibri" panose="020F0502020204030204" pitchFamily="34" charset="0"/>
                        <a:cs typeface="Times New Roman" panose="02020603050405020304" pitchFamily="18" charset="0"/>
                      </a:endParaRPr>
                    </a:p>
                  </a:txBody>
                  <a:tcPr marL="68580" marR="68580"/>
                </a:tc>
                <a:extLst>
                  <a:ext uri="{0D108BD9-81ED-4DB2-BD59-A6C34878D82A}">
                    <a16:rowId xmlns:a16="http://schemas.microsoft.com/office/drawing/2014/main" val="577716467"/>
                  </a:ext>
                </a:extLst>
              </a:tr>
              <a:tr h="402886">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44.0</a:t>
                      </a: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7.04</a:t>
                      </a: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16</a:t>
                      </a:r>
                      <a:endParaRPr lang="en-US" sz="1100" kern="100">
                        <a:effectLst/>
                        <a:latin typeface="Calibri" panose="020F0502020204030204" pitchFamily="34" charset="0"/>
                        <a:cs typeface="Times New Roman" panose="02020603050405020304" pitchFamily="18" charset="0"/>
                      </a:endParaRPr>
                    </a:p>
                  </a:txBody>
                  <a:tcPr marL="68580" marR="68580"/>
                </a:tc>
                <a:extLst>
                  <a:ext uri="{0D108BD9-81ED-4DB2-BD59-A6C34878D82A}">
                    <a16:rowId xmlns:a16="http://schemas.microsoft.com/office/drawing/2014/main" val="1745291199"/>
                  </a:ext>
                </a:extLst>
              </a:tr>
              <a:tr h="402886">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r>
                        <a:rPr lang="en-US" sz="1200" kern="100" dirty="0">
                          <a:effectLst/>
                          <a:latin typeface="Calibri" panose="020F0502020204030204" pitchFamily="34" charset="0"/>
                          <a:cs typeface="Times New Roman" panose="02020603050405020304" pitchFamily="18" charset="0"/>
                        </a:rPr>
                        <a:t>42.4</a:t>
                      </a: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7.19</a:t>
                      </a: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18.9</a:t>
                      </a:r>
                      <a:endParaRPr lang="en-US" sz="1100" kern="100">
                        <a:effectLst/>
                        <a:latin typeface="Calibri" panose="020F0502020204030204" pitchFamily="34" charset="0"/>
                        <a:cs typeface="Times New Roman" panose="02020603050405020304" pitchFamily="18" charset="0"/>
                      </a:endParaRPr>
                    </a:p>
                  </a:txBody>
                  <a:tcPr marL="68580" marR="68580"/>
                </a:tc>
                <a:extLst>
                  <a:ext uri="{0D108BD9-81ED-4DB2-BD59-A6C34878D82A}">
                    <a16:rowId xmlns:a16="http://schemas.microsoft.com/office/drawing/2014/main" val="1694154234"/>
                  </a:ext>
                </a:extLst>
              </a:tr>
              <a:tr h="402886">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r>
                        <a:rPr lang="en-US" sz="1200" kern="100" dirty="0">
                          <a:effectLst/>
                          <a:latin typeface="Calibri" panose="020F0502020204030204" pitchFamily="34" charset="0"/>
                          <a:cs typeface="Times New Roman" panose="02020603050405020304" pitchFamily="18" charset="0"/>
                        </a:rPr>
                        <a:t>44.7</a:t>
                      </a: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7.19</a:t>
                      </a:r>
                      <a:endParaRPr lang="en-US" sz="1100" kern="10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a:effectLst/>
                          <a:latin typeface="Calibri" panose="020F0502020204030204" pitchFamily="34" charset="0"/>
                          <a:cs typeface="Times New Roman" panose="02020603050405020304" pitchFamily="18" charset="0"/>
                        </a:rPr>
                        <a:t>18.9</a:t>
                      </a:r>
                      <a:endParaRPr lang="en-US" sz="1100" kern="100">
                        <a:effectLst/>
                        <a:latin typeface="Calibri" panose="020F0502020204030204" pitchFamily="34" charset="0"/>
                        <a:cs typeface="Times New Roman" panose="02020603050405020304" pitchFamily="18" charset="0"/>
                      </a:endParaRPr>
                    </a:p>
                  </a:txBody>
                  <a:tcPr marL="68580" marR="68580"/>
                </a:tc>
                <a:extLst>
                  <a:ext uri="{0D108BD9-81ED-4DB2-BD59-A6C34878D82A}">
                    <a16:rowId xmlns:a16="http://schemas.microsoft.com/office/drawing/2014/main" val="575894689"/>
                  </a:ext>
                </a:extLst>
              </a:tr>
              <a:tr h="402886">
                <a:tc>
                  <a:txBody>
                    <a:bodyPr/>
                    <a:lstStyle/>
                    <a:p>
                      <a:pPr algn="ctr">
                        <a:lnSpc>
                          <a:spcPct val="107000"/>
                        </a:lnSpc>
                        <a:spcAft>
                          <a:spcPts val="800"/>
                        </a:spcAft>
                      </a:pPr>
                      <a:endParaRPr lang="en-US" sz="12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endParaRPr lang="en-US" dirty="0"/>
                    </a:p>
                  </a:txBody>
                  <a:tcPr/>
                </a:tc>
                <a:tc>
                  <a:txBody>
                    <a:bodyPr/>
                    <a:lstStyle/>
                    <a:p>
                      <a:pPr algn="ctr">
                        <a:lnSpc>
                          <a:spcPct val="107000"/>
                        </a:lnSpc>
                        <a:spcAft>
                          <a:spcPts val="800"/>
                        </a:spcAft>
                      </a:pPr>
                      <a:r>
                        <a:rPr lang="en-US" sz="1200" kern="100" dirty="0">
                          <a:effectLst/>
                          <a:latin typeface="Calibri" panose="020F0502020204030204" pitchFamily="34" charset="0"/>
                          <a:cs typeface="Times New Roman" panose="02020603050405020304" pitchFamily="18" charset="0"/>
                        </a:rPr>
                        <a:t>46.0</a:t>
                      </a: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dirty="0">
                          <a:effectLst/>
                          <a:latin typeface="Calibri" panose="020F0502020204030204" pitchFamily="34" charset="0"/>
                          <a:cs typeface="Times New Roman" panose="02020603050405020304" pitchFamily="18" charset="0"/>
                        </a:rPr>
                        <a:t>7.19</a:t>
                      </a:r>
                      <a:endParaRPr lang="en-US" sz="1100" kern="100" dirty="0">
                        <a:effectLst/>
                        <a:latin typeface="Calibri" panose="020F0502020204030204" pitchFamily="34" charset="0"/>
                        <a:cs typeface="Times New Roman" panose="02020603050405020304" pitchFamily="18" charset="0"/>
                      </a:endParaRPr>
                    </a:p>
                  </a:txBody>
                  <a:tcPr marL="68580" marR="68580"/>
                </a:tc>
                <a:tc>
                  <a:txBody>
                    <a:bodyPr/>
                    <a:lstStyle/>
                    <a:p>
                      <a:pPr algn="ctr">
                        <a:lnSpc>
                          <a:spcPct val="107000"/>
                        </a:lnSpc>
                        <a:spcAft>
                          <a:spcPts val="800"/>
                        </a:spcAft>
                      </a:pPr>
                      <a:r>
                        <a:rPr lang="en-US" sz="1200" kern="100" dirty="0">
                          <a:effectLst/>
                          <a:latin typeface="Calibri" panose="020F0502020204030204" pitchFamily="34" charset="0"/>
                          <a:cs typeface="Times New Roman" panose="02020603050405020304" pitchFamily="18" charset="0"/>
                        </a:rPr>
                        <a:t>18.9</a:t>
                      </a:r>
                      <a:endParaRPr lang="en-US" sz="1100" kern="100" dirty="0">
                        <a:effectLst/>
                        <a:latin typeface="Calibri" panose="020F0502020204030204" pitchFamily="34" charset="0"/>
                        <a:cs typeface="Times New Roman" panose="02020603050405020304" pitchFamily="18" charset="0"/>
                      </a:endParaRPr>
                    </a:p>
                  </a:txBody>
                  <a:tcPr marL="68580" marR="68580"/>
                </a:tc>
                <a:extLst>
                  <a:ext uri="{0D108BD9-81ED-4DB2-BD59-A6C34878D82A}">
                    <a16:rowId xmlns:a16="http://schemas.microsoft.com/office/drawing/2014/main" val="324929143"/>
                  </a:ext>
                </a:extLst>
              </a:tr>
            </a:tbl>
          </a:graphicData>
        </a:graphic>
      </p:graphicFrame>
      <p:pic>
        <p:nvPicPr>
          <p:cNvPr id="5" name="Graphic 4" descr="Checkmark with solid fill">
            <a:extLst>
              <a:ext uri="{FF2B5EF4-FFF2-40B4-BE49-F238E27FC236}">
                <a16:creationId xmlns:a16="http://schemas.microsoft.com/office/drawing/2014/main" id="{11F64782-DA00-73EE-2117-6A97BE4441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820" y="1305422"/>
            <a:ext cx="250658" cy="250658"/>
          </a:xfrm>
          <a:prstGeom prst="rect">
            <a:avLst/>
          </a:prstGeom>
        </p:spPr>
      </p:pic>
      <p:pic>
        <p:nvPicPr>
          <p:cNvPr id="7" name="Graphic 6" descr="Checkmark with solid fill">
            <a:extLst>
              <a:ext uri="{FF2B5EF4-FFF2-40B4-BE49-F238E27FC236}">
                <a16:creationId xmlns:a16="http://schemas.microsoft.com/office/drawing/2014/main" id="{6AFB8EA7-CACA-944B-82FB-748C1C1CD8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820" y="1758722"/>
            <a:ext cx="250658" cy="250658"/>
          </a:xfrm>
          <a:prstGeom prst="rect">
            <a:avLst/>
          </a:prstGeom>
        </p:spPr>
      </p:pic>
      <p:pic>
        <p:nvPicPr>
          <p:cNvPr id="8" name="Graphic 7" descr="Checkmark with solid fill">
            <a:extLst>
              <a:ext uri="{FF2B5EF4-FFF2-40B4-BE49-F238E27FC236}">
                <a16:creationId xmlns:a16="http://schemas.microsoft.com/office/drawing/2014/main" id="{3635BAA9-C062-882B-D0C0-04DE180042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843" y="2134889"/>
            <a:ext cx="250658" cy="250658"/>
          </a:xfrm>
          <a:prstGeom prst="rect">
            <a:avLst/>
          </a:prstGeom>
        </p:spPr>
      </p:pic>
      <p:pic>
        <p:nvPicPr>
          <p:cNvPr id="9" name="Graphic 8" descr="Checkmark with solid fill">
            <a:extLst>
              <a:ext uri="{FF2B5EF4-FFF2-40B4-BE49-F238E27FC236}">
                <a16:creationId xmlns:a16="http://schemas.microsoft.com/office/drawing/2014/main" id="{D96146E3-0682-E9AE-B266-59C145E8E2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892" y="2522125"/>
            <a:ext cx="250658" cy="250658"/>
          </a:xfrm>
          <a:prstGeom prst="rect">
            <a:avLst/>
          </a:prstGeom>
        </p:spPr>
      </p:pic>
      <p:pic>
        <p:nvPicPr>
          <p:cNvPr id="10" name="Graphic 9" descr="Checkmark with solid fill">
            <a:extLst>
              <a:ext uri="{FF2B5EF4-FFF2-40B4-BE49-F238E27FC236}">
                <a16:creationId xmlns:a16="http://schemas.microsoft.com/office/drawing/2014/main" id="{2545B00E-65B0-89E1-BFA4-EB3892053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892" y="2923780"/>
            <a:ext cx="250658" cy="250658"/>
          </a:xfrm>
          <a:prstGeom prst="rect">
            <a:avLst/>
          </a:prstGeom>
        </p:spPr>
      </p:pic>
      <p:pic>
        <p:nvPicPr>
          <p:cNvPr id="11" name="Graphic 10" descr="Checkmark with solid fill">
            <a:extLst>
              <a:ext uri="{FF2B5EF4-FFF2-40B4-BE49-F238E27FC236}">
                <a16:creationId xmlns:a16="http://schemas.microsoft.com/office/drawing/2014/main" id="{932BFFD6-37B1-EC03-298A-CDFC7576F1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932" y="3300279"/>
            <a:ext cx="250658" cy="250658"/>
          </a:xfrm>
          <a:prstGeom prst="rect">
            <a:avLst/>
          </a:prstGeom>
        </p:spPr>
      </p:pic>
      <p:pic>
        <p:nvPicPr>
          <p:cNvPr id="12" name="Graphic 11" descr="Checkmark with solid fill">
            <a:extLst>
              <a:ext uri="{FF2B5EF4-FFF2-40B4-BE49-F238E27FC236}">
                <a16:creationId xmlns:a16="http://schemas.microsoft.com/office/drawing/2014/main" id="{7F5271CA-B48F-4166-1AD5-536F04F5C1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9458" y="1740674"/>
            <a:ext cx="250658" cy="250658"/>
          </a:xfrm>
          <a:prstGeom prst="rect">
            <a:avLst/>
          </a:prstGeom>
        </p:spPr>
      </p:pic>
      <p:pic>
        <p:nvPicPr>
          <p:cNvPr id="13" name="Graphic 12" descr="Checkmark with solid fill">
            <a:extLst>
              <a:ext uri="{FF2B5EF4-FFF2-40B4-BE49-F238E27FC236}">
                <a16:creationId xmlns:a16="http://schemas.microsoft.com/office/drawing/2014/main" id="{B6F04378-2F0F-C4F6-8673-2E710FCE23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9458" y="2911527"/>
            <a:ext cx="250658" cy="250658"/>
          </a:xfrm>
          <a:prstGeom prst="rect">
            <a:avLst/>
          </a:prstGeom>
        </p:spPr>
      </p:pic>
      <p:pic>
        <p:nvPicPr>
          <p:cNvPr id="14" name="Graphic 13" descr="Checkmark with solid fill">
            <a:extLst>
              <a:ext uri="{FF2B5EF4-FFF2-40B4-BE49-F238E27FC236}">
                <a16:creationId xmlns:a16="http://schemas.microsoft.com/office/drawing/2014/main" id="{D4BA2B83-4AC3-C60F-EC04-6AE506A426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2465" y="3288026"/>
            <a:ext cx="250658" cy="250658"/>
          </a:xfrm>
          <a:prstGeom prst="rect">
            <a:avLst/>
          </a:prstGeom>
        </p:spPr>
      </p:pic>
      <p:pic>
        <p:nvPicPr>
          <p:cNvPr id="15" name="Graphic 14" descr="Checkmark with solid fill">
            <a:extLst>
              <a:ext uri="{FF2B5EF4-FFF2-40B4-BE49-F238E27FC236}">
                <a16:creationId xmlns:a16="http://schemas.microsoft.com/office/drawing/2014/main" id="{AAFD511C-933B-19AB-C755-14EDA20CC0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5934" y="3315097"/>
            <a:ext cx="250658" cy="250658"/>
          </a:xfrm>
          <a:prstGeom prst="rect">
            <a:avLst/>
          </a:prstGeom>
        </p:spPr>
      </p:pic>
      <p:pic>
        <p:nvPicPr>
          <p:cNvPr id="16" name="Graphic 15" descr="Checkmark with solid fill">
            <a:extLst>
              <a:ext uri="{FF2B5EF4-FFF2-40B4-BE49-F238E27FC236}">
                <a16:creationId xmlns:a16="http://schemas.microsoft.com/office/drawing/2014/main" id="{651EFE7B-6423-3D5E-1DB3-0BDD5C8AE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5934" y="2134889"/>
            <a:ext cx="250658" cy="250658"/>
          </a:xfrm>
          <a:prstGeom prst="rect">
            <a:avLst/>
          </a:prstGeom>
        </p:spPr>
      </p:pic>
      <p:pic>
        <p:nvPicPr>
          <p:cNvPr id="17" name="Graphic 16" descr="Checkmark with solid fill">
            <a:extLst>
              <a:ext uri="{FF2B5EF4-FFF2-40B4-BE49-F238E27FC236}">
                <a16:creationId xmlns:a16="http://schemas.microsoft.com/office/drawing/2014/main" id="{B9E426D7-7996-9C49-41AC-13AAF96DF8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18943" y="3315097"/>
            <a:ext cx="250658" cy="250658"/>
          </a:xfrm>
          <a:prstGeom prst="rect">
            <a:avLst/>
          </a:prstGeom>
        </p:spPr>
      </p:pic>
      <p:pic>
        <p:nvPicPr>
          <p:cNvPr id="18" name="Graphic 17" descr="Checkmark with solid fill">
            <a:extLst>
              <a:ext uri="{FF2B5EF4-FFF2-40B4-BE49-F238E27FC236}">
                <a16:creationId xmlns:a16="http://schemas.microsoft.com/office/drawing/2014/main" id="{F72DC128-6D87-6C89-79CB-681731D19D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18943" y="2923780"/>
            <a:ext cx="250658" cy="250658"/>
          </a:xfrm>
          <a:prstGeom prst="rect">
            <a:avLst/>
          </a:prstGeom>
        </p:spPr>
      </p:pic>
      <p:pic>
        <p:nvPicPr>
          <p:cNvPr id="19" name="Graphic 18" descr="Checkmark with solid fill">
            <a:extLst>
              <a:ext uri="{FF2B5EF4-FFF2-40B4-BE49-F238E27FC236}">
                <a16:creationId xmlns:a16="http://schemas.microsoft.com/office/drawing/2014/main" id="{AE5CD796-2FF3-4F6A-F354-6E194B497E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18943" y="2534157"/>
            <a:ext cx="250658" cy="250658"/>
          </a:xfrm>
          <a:prstGeom prst="rect">
            <a:avLst/>
          </a:prstGeom>
        </p:spPr>
      </p:pic>
      <p:grpSp>
        <p:nvGrpSpPr>
          <p:cNvPr id="26" name="Group 25">
            <a:extLst>
              <a:ext uri="{FF2B5EF4-FFF2-40B4-BE49-F238E27FC236}">
                <a16:creationId xmlns:a16="http://schemas.microsoft.com/office/drawing/2014/main" id="{97B9F827-6F94-BF65-E661-85E5C1452EE4}"/>
              </a:ext>
            </a:extLst>
          </p:cNvPr>
          <p:cNvGrpSpPr/>
          <p:nvPr/>
        </p:nvGrpSpPr>
        <p:grpSpPr>
          <a:xfrm>
            <a:off x="493962" y="3810110"/>
            <a:ext cx="10907966" cy="2194560"/>
            <a:chOff x="490900" y="3819597"/>
            <a:chExt cx="10544064" cy="2086131"/>
          </a:xfrm>
        </p:grpSpPr>
        <p:pic>
          <p:nvPicPr>
            <p:cNvPr id="23" name="Picture 22" descr="A collage of a road with traffic signs&#10;&#10;Description automatically generated">
              <a:extLst>
                <a:ext uri="{FF2B5EF4-FFF2-40B4-BE49-F238E27FC236}">
                  <a16:creationId xmlns:a16="http://schemas.microsoft.com/office/drawing/2014/main" id="{8124AD11-FB70-4308-2DA2-9979F424C05F}"/>
                </a:ext>
              </a:extLst>
            </p:cNvPr>
            <p:cNvPicPr>
              <a:picLocks noChangeAspect="1"/>
            </p:cNvPicPr>
            <p:nvPr/>
          </p:nvPicPr>
          <p:blipFill rotWithShape="1">
            <a:blip r:embed="rId4"/>
            <a:srcRect b="50000"/>
            <a:stretch/>
          </p:blipFill>
          <p:spPr>
            <a:xfrm>
              <a:off x="490900" y="3819597"/>
              <a:ext cx="5328043" cy="2086131"/>
            </a:xfrm>
            <a:prstGeom prst="rect">
              <a:avLst/>
            </a:prstGeom>
          </p:spPr>
        </p:pic>
        <p:pic>
          <p:nvPicPr>
            <p:cNvPr id="25" name="Picture 24" descr="A collage of a road with traffic signs&#10;&#10;Description automatically generated">
              <a:extLst>
                <a:ext uri="{FF2B5EF4-FFF2-40B4-BE49-F238E27FC236}">
                  <a16:creationId xmlns:a16="http://schemas.microsoft.com/office/drawing/2014/main" id="{FB3F13C0-4C04-4C10-6E6C-75B71DED043A}"/>
                </a:ext>
              </a:extLst>
            </p:cNvPr>
            <p:cNvPicPr>
              <a:picLocks noChangeAspect="1"/>
            </p:cNvPicPr>
            <p:nvPr/>
          </p:nvPicPr>
          <p:blipFill rotWithShape="1">
            <a:blip r:embed="rId4"/>
            <a:srcRect l="1166" t="50789"/>
            <a:stretch/>
          </p:blipFill>
          <p:spPr>
            <a:xfrm>
              <a:off x="5764801" y="3819597"/>
              <a:ext cx="5270163" cy="2054842"/>
            </a:xfrm>
            <a:prstGeom prst="rect">
              <a:avLst/>
            </a:prstGeom>
          </p:spPr>
        </p:pic>
      </p:grpSp>
    </p:spTree>
    <p:extLst>
      <p:ext uri="{BB962C8B-B14F-4D97-AF65-F5344CB8AC3E}">
        <p14:creationId xmlns:p14="http://schemas.microsoft.com/office/powerpoint/2010/main" val="3846004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latin typeface="+mn-lt"/>
              </a:rPr>
              <a:t>Conclusion</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18805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A55C-B4A1-4F3D-B96F-F8072CD8590D}"/>
              </a:ext>
            </a:extLst>
          </p:cNvPr>
          <p:cNvSpPr>
            <a:spLocks noGrp="1"/>
          </p:cNvSpPr>
          <p:nvPr>
            <p:ph type="title" idx="4294967295"/>
          </p:nvPr>
        </p:nvSpPr>
        <p:spPr>
          <a:xfrm>
            <a:off x="452705" y="64175"/>
            <a:ext cx="11233150" cy="869950"/>
          </a:xfrm>
        </p:spPr>
        <p:txBody>
          <a:bodyPr>
            <a:normAutofit/>
          </a:bodyPr>
          <a:lstStyle/>
          <a:p>
            <a:r>
              <a:rPr lang="en-GB" dirty="0">
                <a:latin typeface="+mj-lt"/>
              </a:rPr>
              <a:t>Is there a possibility to improve the model?</a:t>
            </a:r>
            <a:endParaRPr lang="en-IN" dirty="0">
              <a:latin typeface="+mj-lt"/>
            </a:endParaRPr>
          </a:p>
        </p:txBody>
      </p:sp>
      <p:sp>
        <p:nvSpPr>
          <p:cNvPr id="6" name="Chevron 52">
            <a:extLst>
              <a:ext uri="{FF2B5EF4-FFF2-40B4-BE49-F238E27FC236}">
                <a16:creationId xmlns:a16="http://schemas.microsoft.com/office/drawing/2014/main" id="{DA188F22-9D82-40D3-945A-2BBB1FF2A1BD}"/>
              </a:ext>
            </a:extLst>
          </p:cNvPr>
          <p:cNvSpPr/>
          <p:nvPr/>
        </p:nvSpPr>
        <p:spPr>
          <a:xfrm>
            <a:off x="529741" y="1158566"/>
            <a:ext cx="527624" cy="200638"/>
          </a:xfrm>
          <a:prstGeom prst="chevron">
            <a:avLst>
              <a:gd name="adj" fmla="val 270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solidFill>
                <a:schemeClr val="bg1"/>
              </a:solidFill>
              <a:latin typeface="+mj-lt"/>
            </a:endParaRPr>
          </a:p>
        </p:txBody>
      </p:sp>
      <p:sp>
        <p:nvSpPr>
          <p:cNvPr id="9" name="Chevron 55">
            <a:extLst>
              <a:ext uri="{FF2B5EF4-FFF2-40B4-BE49-F238E27FC236}">
                <a16:creationId xmlns:a16="http://schemas.microsoft.com/office/drawing/2014/main" id="{5EA3E7C3-C4FE-4E69-9ED6-C271B4D53A0A}"/>
              </a:ext>
            </a:extLst>
          </p:cNvPr>
          <p:cNvSpPr/>
          <p:nvPr/>
        </p:nvSpPr>
        <p:spPr>
          <a:xfrm>
            <a:off x="516559" y="3604348"/>
            <a:ext cx="527624" cy="200638"/>
          </a:xfrm>
          <a:prstGeom prst="chevron">
            <a:avLst>
              <a:gd name="adj" fmla="val 2702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solidFill>
                <a:srgbClr val="FFFFFF"/>
              </a:solidFill>
              <a:latin typeface="+mj-lt"/>
            </a:endParaRPr>
          </a:p>
        </p:txBody>
      </p:sp>
      <p:sp>
        <p:nvSpPr>
          <p:cNvPr id="10" name="TextBox 9">
            <a:extLst>
              <a:ext uri="{FF2B5EF4-FFF2-40B4-BE49-F238E27FC236}">
                <a16:creationId xmlns:a16="http://schemas.microsoft.com/office/drawing/2014/main" id="{9D4CBAE1-8F76-4FD7-A60B-7960006B42F0}"/>
              </a:ext>
            </a:extLst>
          </p:cNvPr>
          <p:cNvSpPr txBox="1"/>
          <p:nvPr/>
        </p:nvSpPr>
        <p:spPr>
          <a:xfrm>
            <a:off x="1197391" y="3550977"/>
            <a:ext cx="2196693" cy="338554"/>
          </a:xfrm>
          <a:prstGeom prst="rect">
            <a:avLst/>
          </a:prstGeom>
          <a:noFill/>
        </p:spPr>
        <p:txBody>
          <a:bodyPr wrap="square" rtlCol="0">
            <a:spAutoFit/>
          </a:bodyPr>
          <a:lstStyle/>
          <a:p>
            <a:r>
              <a:rPr lang="en-IN" sz="1600" b="1" dirty="0">
                <a:solidFill>
                  <a:srgbClr val="000000"/>
                </a:solidFill>
                <a:latin typeface="+mj-lt"/>
                <a:ea typeface="Open Sans" panose="020B0606030504020204" pitchFamily="34" charset="0"/>
                <a:cs typeface="Open Sans" panose="020B0606030504020204" pitchFamily="34" charset="0"/>
              </a:rPr>
              <a:t>Detailed analysis</a:t>
            </a:r>
          </a:p>
        </p:txBody>
      </p:sp>
      <p:sp>
        <p:nvSpPr>
          <p:cNvPr id="15" name="TextBox 14">
            <a:extLst>
              <a:ext uri="{FF2B5EF4-FFF2-40B4-BE49-F238E27FC236}">
                <a16:creationId xmlns:a16="http://schemas.microsoft.com/office/drawing/2014/main" id="{7EE88FB5-3BF1-4E5B-8AB1-CA813005C0F6}"/>
              </a:ext>
            </a:extLst>
          </p:cNvPr>
          <p:cNvSpPr txBox="1"/>
          <p:nvPr/>
        </p:nvSpPr>
        <p:spPr>
          <a:xfrm>
            <a:off x="1178167" y="1092055"/>
            <a:ext cx="3153203" cy="338554"/>
          </a:xfrm>
          <a:prstGeom prst="rect">
            <a:avLst/>
          </a:prstGeom>
          <a:noFill/>
        </p:spPr>
        <p:txBody>
          <a:bodyPr wrap="square" rtlCol="0">
            <a:spAutoFit/>
          </a:bodyPr>
          <a:lstStyle/>
          <a:p>
            <a:r>
              <a:rPr lang="en-GB" sz="1600" b="1" dirty="0">
                <a:solidFill>
                  <a:srgbClr val="000000"/>
                </a:solidFill>
                <a:latin typeface="+mj-lt"/>
                <a:ea typeface="Open Sans" panose="020B0606030504020204" pitchFamily="34" charset="0"/>
                <a:cs typeface="Open Sans" panose="020B0606030504020204" pitchFamily="34" charset="0"/>
              </a:rPr>
              <a:t>Data Augmentation</a:t>
            </a:r>
          </a:p>
        </p:txBody>
      </p:sp>
      <p:sp>
        <p:nvSpPr>
          <p:cNvPr id="5" name="TextBox 4">
            <a:extLst>
              <a:ext uri="{FF2B5EF4-FFF2-40B4-BE49-F238E27FC236}">
                <a16:creationId xmlns:a16="http://schemas.microsoft.com/office/drawing/2014/main" id="{0003C33C-49E5-83B0-9D01-ED0D87CE7F20}"/>
              </a:ext>
            </a:extLst>
          </p:cNvPr>
          <p:cNvSpPr txBox="1"/>
          <p:nvPr/>
        </p:nvSpPr>
        <p:spPr>
          <a:xfrm>
            <a:off x="391377" y="1471765"/>
            <a:ext cx="11281110" cy="923330"/>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M-YOLO algorithm's resistance to dark conditions has not been tested. Datasets could one day be gathered with the goal of detecting traffic signs in scenery at night</a:t>
            </a:r>
            <a:r>
              <a:rPr lang="en-US" dirty="0">
                <a:solidFill>
                  <a:srgbClr val="374151"/>
                </a:solidFill>
                <a:latin typeface="Calibri" panose="020F0502020204030204" pitchFamily="34" charset="0"/>
                <a:ea typeface="Calibri" panose="020F0502020204030204" pitchFamily="34" charset="0"/>
                <a:cs typeface="Calibri" panose="020F0502020204030204" pitchFamily="34" charset="0"/>
              </a:rPr>
              <a:t> or images can be generated using data augmentation techniques.</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29" name="Group 28">
            <a:extLst>
              <a:ext uri="{FF2B5EF4-FFF2-40B4-BE49-F238E27FC236}">
                <a16:creationId xmlns:a16="http://schemas.microsoft.com/office/drawing/2014/main" id="{D253FA03-751E-60BF-ACAB-259F386773FA}"/>
              </a:ext>
            </a:extLst>
          </p:cNvPr>
          <p:cNvGrpSpPr/>
          <p:nvPr/>
        </p:nvGrpSpPr>
        <p:grpSpPr>
          <a:xfrm>
            <a:off x="391377" y="4822778"/>
            <a:ext cx="11233150" cy="1049014"/>
            <a:chOff x="427303" y="2288206"/>
            <a:chExt cx="11233150" cy="1049014"/>
          </a:xfrm>
        </p:grpSpPr>
        <p:sp>
          <p:nvSpPr>
            <p:cNvPr id="7" name="Chevron 53">
              <a:extLst>
                <a:ext uri="{FF2B5EF4-FFF2-40B4-BE49-F238E27FC236}">
                  <a16:creationId xmlns:a16="http://schemas.microsoft.com/office/drawing/2014/main" id="{01BA8939-B469-42CD-A0B1-39DBFE57F509}"/>
                </a:ext>
              </a:extLst>
            </p:cNvPr>
            <p:cNvSpPr/>
            <p:nvPr/>
          </p:nvSpPr>
          <p:spPr>
            <a:xfrm>
              <a:off x="517707" y="2348240"/>
              <a:ext cx="527625" cy="200638"/>
            </a:xfrm>
            <a:prstGeom prst="chevron">
              <a:avLst>
                <a:gd name="adj" fmla="val 270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latin typeface="+mj-lt"/>
              </a:endParaRPr>
            </a:p>
          </p:txBody>
        </p:sp>
        <p:sp>
          <p:nvSpPr>
            <p:cNvPr id="14" name="TextBox 13">
              <a:extLst>
                <a:ext uri="{FF2B5EF4-FFF2-40B4-BE49-F238E27FC236}">
                  <a16:creationId xmlns:a16="http://schemas.microsoft.com/office/drawing/2014/main" id="{7E3338D5-4913-4CBE-983E-44F1A6EB8729}"/>
                </a:ext>
              </a:extLst>
            </p:cNvPr>
            <p:cNvSpPr txBox="1"/>
            <p:nvPr/>
          </p:nvSpPr>
          <p:spPr>
            <a:xfrm>
              <a:off x="1256369" y="2288206"/>
              <a:ext cx="2028083" cy="338554"/>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r>
                <a:rPr lang="en-IN" dirty="0">
                  <a:latin typeface="+mj-lt"/>
                </a:rPr>
                <a:t>Model structure</a:t>
              </a:r>
            </a:p>
          </p:txBody>
        </p:sp>
        <p:sp>
          <p:nvSpPr>
            <p:cNvPr id="24" name="TextBox 23">
              <a:extLst>
                <a:ext uri="{FF2B5EF4-FFF2-40B4-BE49-F238E27FC236}">
                  <a16:creationId xmlns:a16="http://schemas.microsoft.com/office/drawing/2014/main" id="{9E619B3A-593F-F9A3-ABE4-F32D4E2AC43D}"/>
                </a:ext>
              </a:extLst>
            </p:cNvPr>
            <p:cNvSpPr txBox="1"/>
            <p:nvPr/>
          </p:nvSpPr>
          <p:spPr>
            <a:xfrm>
              <a:off x="427303" y="2690889"/>
              <a:ext cx="11233150" cy="646331"/>
            </a:xfrm>
            <a:prstGeom prst="rect">
              <a:avLst/>
            </a:prstGeom>
            <a:noFill/>
          </p:spPr>
          <p:txBody>
            <a:bodyPr wrap="square">
              <a:spAutoFit/>
            </a:bodyPr>
            <a:lstStyle/>
            <a:p>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architecture of the model can be modified to include more convolution layers (suitable for small sign detections) </a:t>
              </a:r>
              <a:r>
                <a:rPr lang="en-US" b="0" i="0">
                  <a:solidFill>
                    <a:srgbClr val="374151"/>
                  </a:solidFill>
                  <a:effectLst/>
                  <a:latin typeface="Calibri" panose="020F0502020204030204" pitchFamily="34" charset="0"/>
                  <a:ea typeface="Calibri" panose="020F0502020204030204" pitchFamily="34" charset="0"/>
                  <a:cs typeface="Calibri" panose="020F0502020204030204" pitchFamily="34" charset="0"/>
                </a:rPr>
                <a:t>and more anchor </a:t>
              </a:r>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boxes which are capable of detecting signs at different scales.</a:t>
              </a:r>
              <a:endParaRPr 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26" name="TextBox 25">
            <a:extLst>
              <a:ext uri="{FF2B5EF4-FFF2-40B4-BE49-F238E27FC236}">
                <a16:creationId xmlns:a16="http://schemas.microsoft.com/office/drawing/2014/main" id="{BF6121AD-BEF1-DEDE-A913-EC0BDE9611E5}"/>
              </a:ext>
            </a:extLst>
          </p:cNvPr>
          <p:cNvSpPr txBox="1"/>
          <p:nvPr/>
        </p:nvSpPr>
        <p:spPr>
          <a:xfrm>
            <a:off x="391377" y="3894515"/>
            <a:ext cx="11661110" cy="646331"/>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Dataset can be divided further by splitting each label into subclasses such as small-informatory, medium-informatory, large-informatory etc. to evaluate the model on each scale of detection.</a:t>
            </a:r>
          </a:p>
        </p:txBody>
      </p:sp>
      <p:grpSp>
        <p:nvGrpSpPr>
          <p:cNvPr id="30" name="Group 29">
            <a:extLst>
              <a:ext uri="{FF2B5EF4-FFF2-40B4-BE49-F238E27FC236}">
                <a16:creationId xmlns:a16="http://schemas.microsoft.com/office/drawing/2014/main" id="{75D4F755-A868-36C3-D259-84FD8FFB8291}"/>
              </a:ext>
            </a:extLst>
          </p:cNvPr>
          <p:cNvGrpSpPr/>
          <p:nvPr/>
        </p:nvGrpSpPr>
        <p:grpSpPr>
          <a:xfrm>
            <a:off x="391378" y="2308592"/>
            <a:ext cx="11661110" cy="990450"/>
            <a:chOff x="391377" y="4900569"/>
            <a:chExt cx="11820525" cy="990450"/>
          </a:xfrm>
        </p:grpSpPr>
        <p:sp>
          <p:nvSpPr>
            <p:cNvPr id="8" name="Chevron 54">
              <a:extLst>
                <a:ext uri="{FF2B5EF4-FFF2-40B4-BE49-F238E27FC236}">
                  <a16:creationId xmlns:a16="http://schemas.microsoft.com/office/drawing/2014/main" id="{CBFE3615-08B6-4E09-985A-224BF1501FFB}"/>
                </a:ext>
              </a:extLst>
            </p:cNvPr>
            <p:cNvSpPr/>
            <p:nvPr/>
          </p:nvSpPr>
          <p:spPr>
            <a:xfrm>
              <a:off x="475764" y="4958758"/>
              <a:ext cx="527625" cy="200638"/>
            </a:xfrm>
            <a:prstGeom prst="chevron">
              <a:avLst>
                <a:gd name="adj" fmla="val 2702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a:latin typeface="+mj-lt"/>
              </a:endParaRPr>
            </a:p>
          </p:txBody>
        </p:sp>
        <p:sp>
          <p:nvSpPr>
            <p:cNvPr id="21" name="TextBox 20">
              <a:extLst>
                <a:ext uri="{FF2B5EF4-FFF2-40B4-BE49-F238E27FC236}">
                  <a16:creationId xmlns:a16="http://schemas.microsoft.com/office/drawing/2014/main" id="{72CC9B0F-5232-6F93-B4B7-7AA24AD2441D}"/>
                </a:ext>
              </a:extLst>
            </p:cNvPr>
            <p:cNvSpPr txBox="1"/>
            <p:nvPr/>
          </p:nvSpPr>
          <p:spPr>
            <a:xfrm>
              <a:off x="1208409" y="4900569"/>
              <a:ext cx="1899914" cy="338554"/>
            </a:xfrm>
            <a:prstGeom prst="rect">
              <a:avLst/>
            </a:prstGeom>
            <a:noFill/>
          </p:spPr>
          <p:txBody>
            <a:bodyPr wrap="square" rtlCol="0">
              <a:spAutoFit/>
            </a:bodyPr>
            <a:lstStyle>
              <a:defPPr>
                <a:defRPr lang="en-US"/>
              </a:defPPr>
              <a:lvl1pPr>
                <a:defRPr kumimoji="0" sz="1600" b="1" i="0" u="none" strike="noStrike" cap="none" spc="0" normalizeH="0" baseline="0">
                  <a:ln>
                    <a:noFill/>
                  </a:ln>
                  <a:solidFill>
                    <a:srgbClr val="0F0F0F"/>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r>
                <a:rPr lang="en-IN" dirty="0">
                  <a:latin typeface="+mj-lt"/>
                </a:rPr>
                <a:t>Model training</a:t>
              </a:r>
            </a:p>
          </p:txBody>
        </p:sp>
        <p:sp>
          <p:nvSpPr>
            <p:cNvPr id="28" name="TextBox 27">
              <a:extLst>
                <a:ext uri="{FF2B5EF4-FFF2-40B4-BE49-F238E27FC236}">
                  <a16:creationId xmlns:a16="http://schemas.microsoft.com/office/drawing/2014/main" id="{B36AE222-F5F1-FD82-D6ED-D60764AE8B38}"/>
                </a:ext>
              </a:extLst>
            </p:cNvPr>
            <p:cNvSpPr txBox="1"/>
            <p:nvPr/>
          </p:nvSpPr>
          <p:spPr>
            <a:xfrm>
              <a:off x="391377" y="5219104"/>
              <a:ext cx="11820525" cy="671915"/>
            </a:xfrm>
            <a:prstGeom prst="rect">
              <a:avLst/>
            </a:prstGeom>
            <a:noFill/>
          </p:spPr>
          <p:txBody>
            <a:bodyPr wrap="square">
              <a:spAutoFit/>
            </a:bodyPr>
            <a:lstStyle/>
            <a:p>
              <a:pPr>
                <a:lnSpc>
                  <a:spcPct val="107000"/>
                </a:lnSpc>
                <a:spcAft>
                  <a:spcPts val="800"/>
                </a:spcAft>
              </a:pPr>
              <a:r>
                <a:rPr lang="en-US" sz="1800" kern="100" dirty="0">
                  <a:effectLst/>
                  <a:latin typeface="Calibri" panose="020F0502020204030204" pitchFamily="34" charset="0"/>
                  <a:cs typeface="Times New Roman" panose="02020603050405020304" pitchFamily="18" charset="0"/>
                </a:rPr>
                <a:t>The performance and stability of the model should be further optimized by using a high-resolution image for the model input</a:t>
              </a:r>
              <a:r>
                <a:rPr lang="en-US" kern="100" dirty="0">
                  <a:latin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cs typeface="Times New Roman" panose="02020603050405020304" pitchFamily="18" charset="0"/>
                </a:rPr>
                <a:t>and training the model for more epochs.</a:t>
              </a:r>
            </a:p>
          </p:txBody>
        </p:sp>
      </p:grpSp>
    </p:spTree>
    <p:extLst>
      <p:ext uri="{BB962C8B-B14F-4D97-AF65-F5344CB8AC3E}">
        <p14:creationId xmlns:p14="http://schemas.microsoft.com/office/powerpoint/2010/main" val="70703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5" grpId="0"/>
      <p:bldP spid="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5325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59204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blue rectangular bars&#10;&#10;Description automatically generated with medium confidence">
            <a:extLst>
              <a:ext uri="{FF2B5EF4-FFF2-40B4-BE49-F238E27FC236}">
                <a16:creationId xmlns:a16="http://schemas.microsoft.com/office/drawing/2014/main" id="{F92A3783-996E-DB17-7F4E-D20A95865A64}"/>
              </a:ext>
            </a:extLst>
          </p:cNvPr>
          <p:cNvPicPr>
            <a:picLocks noChangeAspect="1"/>
          </p:cNvPicPr>
          <p:nvPr/>
        </p:nvPicPr>
        <p:blipFill rotWithShape="1">
          <a:blip r:embed="rId2"/>
          <a:srcRect t="14698" r="-1" b="5493"/>
          <a:stretch/>
        </p:blipFill>
        <p:spPr>
          <a:xfrm>
            <a:off x="381001" y="2078658"/>
            <a:ext cx="5617633" cy="3362478"/>
          </a:xfrm>
          <a:prstGeom prst="rect">
            <a:avLst/>
          </a:prstGeom>
          <a:noFill/>
        </p:spPr>
      </p:pic>
      <p:pic>
        <p:nvPicPr>
          <p:cNvPr id="5" name="Picture 4" descr="A graph of blue rectangular bars&#10;&#10;Description automatically generated with medium confidence">
            <a:extLst>
              <a:ext uri="{FF2B5EF4-FFF2-40B4-BE49-F238E27FC236}">
                <a16:creationId xmlns:a16="http://schemas.microsoft.com/office/drawing/2014/main" id="{FDA2BD5A-0AF5-AEBA-F5BA-BC6D3B00B4AA}"/>
              </a:ext>
            </a:extLst>
          </p:cNvPr>
          <p:cNvPicPr>
            <a:picLocks noChangeAspect="1"/>
          </p:cNvPicPr>
          <p:nvPr/>
        </p:nvPicPr>
        <p:blipFill rotWithShape="1">
          <a:blip r:embed="rId3"/>
          <a:srcRect t="15090" b="5402"/>
          <a:stretch/>
        </p:blipFill>
        <p:spPr>
          <a:xfrm>
            <a:off x="6172200" y="2078658"/>
            <a:ext cx="5638800" cy="3362478"/>
          </a:xfrm>
          <a:prstGeom prst="rect">
            <a:avLst/>
          </a:prstGeom>
          <a:noFill/>
        </p:spPr>
      </p:pic>
    </p:spTree>
    <p:extLst>
      <p:ext uri="{BB962C8B-B14F-4D97-AF65-F5344CB8AC3E}">
        <p14:creationId xmlns:p14="http://schemas.microsoft.com/office/powerpoint/2010/main" val="183851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iagram of a diagram&#10;&#10;Description automatically generated with medium confidence">
            <a:extLst>
              <a:ext uri="{FF2B5EF4-FFF2-40B4-BE49-F238E27FC236}">
                <a16:creationId xmlns:a16="http://schemas.microsoft.com/office/drawing/2014/main" id="{232AFFFF-172D-6592-7B0A-865D26E38A14}"/>
              </a:ext>
            </a:extLst>
          </p:cNvPr>
          <p:cNvPicPr>
            <a:picLocks noChangeAspect="1"/>
          </p:cNvPicPr>
          <p:nvPr/>
        </p:nvPicPr>
        <p:blipFill>
          <a:blip r:embed="rId2"/>
          <a:stretch>
            <a:fillRect/>
          </a:stretch>
        </p:blipFill>
        <p:spPr>
          <a:xfrm>
            <a:off x="856265" y="100038"/>
            <a:ext cx="8946214" cy="2725608"/>
          </a:xfrm>
          <a:prstGeom prst="rect">
            <a:avLst/>
          </a:prstGeom>
        </p:spPr>
      </p:pic>
      <p:sp>
        <p:nvSpPr>
          <p:cNvPr id="4" name="TextBox 3">
            <a:extLst>
              <a:ext uri="{FF2B5EF4-FFF2-40B4-BE49-F238E27FC236}">
                <a16:creationId xmlns:a16="http://schemas.microsoft.com/office/drawing/2014/main" id="{351A4531-D8EF-031F-852D-5897CDF2B520}"/>
              </a:ext>
            </a:extLst>
          </p:cNvPr>
          <p:cNvSpPr txBox="1"/>
          <p:nvPr/>
        </p:nvSpPr>
        <p:spPr>
          <a:xfrm>
            <a:off x="720390" y="5373378"/>
            <a:ext cx="7611478" cy="923330"/>
          </a:xfrm>
          <a:prstGeom prst="rect">
            <a:avLst/>
          </a:prstGeom>
          <a:noFill/>
        </p:spPr>
        <p:txBody>
          <a:bodyPr wrap="square">
            <a:spAutoFit/>
          </a:bodyPr>
          <a:lstStyle/>
          <a:p>
            <a:r>
              <a:rPr lang="nn-NO" b="0" dirty="0">
                <a:solidFill>
                  <a:schemeClr val="tx2">
                    <a:lumMod val="50000"/>
                  </a:schemeClr>
                </a:solidFill>
                <a:effectLst/>
                <a:latin typeface="Consolas" panose="020B0609020204030204" pitchFamily="49" charset="0"/>
              </a:rPr>
              <a:t>  - [3.1,5.1, 5.5,8.85, 8.57,13.78]  # P3/8</a:t>
            </a:r>
          </a:p>
          <a:p>
            <a:r>
              <a:rPr lang="nn-NO" b="0" dirty="0">
                <a:solidFill>
                  <a:schemeClr val="tx2">
                    <a:lumMod val="50000"/>
                  </a:schemeClr>
                </a:solidFill>
                <a:effectLst/>
                <a:latin typeface="Consolas" panose="020B0609020204030204" pitchFamily="49" charset="0"/>
              </a:rPr>
              <a:t>  - [12.75,19.25, 17.92,27.64, 25.10,39.14]  # P4/16</a:t>
            </a:r>
          </a:p>
          <a:p>
            <a:r>
              <a:rPr lang="nn-NO" b="0" dirty="0">
                <a:solidFill>
                  <a:schemeClr val="tx2">
                    <a:lumMod val="50000"/>
                  </a:schemeClr>
                </a:solidFill>
                <a:effectLst/>
                <a:latin typeface="Consolas" panose="020B0609020204030204" pitchFamily="49" charset="0"/>
              </a:rPr>
              <a:t>  - [35.69,51.76, 51.64,74.52, 78.93,118.98]  # P5/32</a:t>
            </a:r>
          </a:p>
        </p:txBody>
      </p:sp>
      <p:sp>
        <p:nvSpPr>
          <p:cNvPr id="7" name="TextBox 6">
            <a:extLst>
              <a:ext uri="{FF2B5EF4-FFF2-40B4-BE49-F238E27FC236}">
                <a16:creationId xmlns:a16="http://schemas.microsoft.com/office/drawing/2014/main" id="{68FC0ECA-E7E4-C65A-1EC9-278667E2105C}"/>
              </a:ext>
            </a:extLst>
          </p:cNvPr>
          <p:cNvSpPr txBox="1"/>
          <p:nvPr/>
        </p:nvSpPr>
        <p:spPr>
          <a:xfrm>
            <a:off x="720390" y="3761419"/>
            <a:ext cx="6097002" cy="923330"/>
          </a:xfrm>
          <a:prstGeom prst="rect">
            <a:avLst/>
          </a:prstGeom>
          <a:noFill/>
        </p:spPr>
        <p:txBody>
          <a:bodyPr wrap="square">
            <a:spAutoFit/>
          </a:bodyPr>
          <a:lstStyle/>
          <a:p>
            <a:r>
              <a:rPr lang="nn-NO" b="0" dirty="0">
                <a:solidFill>
                  <a:schemeClr val="tx2">
                    <a:lumMod val="50000"/>
                  </a:schemeClr>
                </a:solidFill>
                <a:effectLst/>
                <a:latin typeface="Consolas" panose="020B0609020204030204" pitchFamily="49" charset="0"/>
              </a:rPr>
              <a:t>  - [ 10,13, 16,30, 33,23 ]  # P3/8</a:t>
            </a:r>
          </a:p>
          <a:p>
            <a:r>
              <a:rPr lang="nn-NO" b="0" dirty="0">
                <a:solidFill>
                  <a:schemeClr val="tx2">
                    <a:lumMod val="50000"/>
                  </a:schemeClr>
                </a:solidFill>
                <a:effectLst/>
                <a:latin typeface="Consolas" panose="020B0609020204030204" pitchFamily="49" charset="0"/>
              </a:rPr>
              <a:t>  - [ 30,61, 62,45, 59,119 ]  # P4/16</a:t>
            </a:r>
          </a:p>
          <a:p>
            <a:r>
              <a:rPr lang="nn-NO" b="0" dirty="0">
                <a:solidFill>
                  <a:schemeClr val="tx2">
                    <a:lumMod val="50000"/>
                  </a:schemeClr>
                </a:solidFill>
                <a:effectLst/>
                <a:latin typeface="Consolas" panose="020B0609020204030204" pitchFamily="49" charset="0"/>
              </a:rPr>
              <a:t>  - [ 116,90, 156,198, 373,326 ]  # P5/32</a:t>
            </a:r>
          </a:p>
        </p:txBody>
      </p:sp>
      <p:sp>
        <p:nvSpPr>
          <p:cNvPr id="9" name="TextBox 8">
            <a:extLst>
              <a:ext uri="{FF2B5EF4-FFF2-40B4-BE49-F238E27FC236}">
                <a16:creationId xmlns:a16="http://schemas.microsoft.com/office/drawing/2014/main" id="{61A3F9C4-DBD2-A781-7B4D-EBBCF7EEC91C}"/>
              </a:ext>
            </a:extLst>
          </p:cNvPr>
          <p:cNvSpPr txBox="1"/>
          <p:nvPr/>
        </p:nvSpPr>
        <p:spPr>
          <a:xfrm>
            <a:off x="938963" y="3395643"/>
            <a:ext cx="6097002" cy="369332"/>
          </a:xfrm>
          <a:prstGeom prst="rect">
            <a:avLst/>
          </a:prstGeom>
          <a:noFill/>
        </p:spPr>
        <p:txBody>
          <a:bodyPr wrap="square">
            <a:spAutoFit/>
          </a:bodyPr>
          <a:lstStyle/>
          <a:p>
            <a:r>
              <a:rPr lang="nn-NO" b="0" dirty="0">
                <a:solidFill>
                  <a:schemeClr val="tx2">
                    <a:lumMod val="50000"/>
                  </a:schemeClr>
                </a:solidFill>
                <a:effectLst/>
                <a:latin typeface="Consolas" panose="020B0609020204030204" pitchFamily="49" charset="0"/>
              </a:rPr>
              <a:t>Base Model anchor box values:</a:t>
            </a:r>
          </a:p>
        </p:txBody>
      </p:sp>
      <p:sp>
        <p:nvSpPr>
          <p:cNvPr id="10" name="TextBox 9">
            <a:extLst>
              <a:ext uri="{FF2B5EF4-FFF2-40B4-BE49-F238E27FC236}">
                <a16:creationId xmlns:a16="http://schemas.microsoft.com/office/drawing/2014/main" id="{5C4E5941-92DF-3DA5-3170-02F1B0CA07D4}"/>
              </a:ext>
            </a:extLst>
          </p:cNvPr>
          <p:cNvSpPr txBox="1"/>
          <p:nvPr/>
        </p:nvSpPr>
        <p:spPr>
          <a:xfrm>
            <a:off x="938963" y="4955738"/>
            <a:ext cx="6097002" cy="369332"/>
          </a:xfrm>
          <a:prstGeom prst="rect">
            <a:avLst/>
          </a:prstGeom>
          <a:noFill/>
        </p:spPr>
        <p:txBody>
          <a:bodyPr wrap="square">
            <a:spAutoFit/>
          </a:bodyPr>
          <a:lstStyle/>
          <a:p>
            <a:r>
              <a:rPr lang="nn-NO" b="0" dirty="0">
                <a:solidFill>
                  <a:schemeClr val="tx2">
                    <a:lumMod val="50000"/>
                  </a:schemeClr>
                </a:solidFill>
                <a:effectLst/>
                <a:latin typeface="Consolas" panose="020B0609020204030204" pitchFamily="49" charset="0"/>
              </a:rPr>
              <a:t>Kmeans++ anchor box values:</a:t>
            </a:r>
          </a:p>
        </p:txBody>
      </p:sp>
    </p:spTree>
    <p:extLst>
      <p:ext uri="{BB962C8B-B14F-4D97-AF65-F5344CB8AC3E}">
        <p14:creationId xmlns:p14="http://schemas.microsoft.com/office/powerpoint/2010/main" val="118154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th equations on a white background&#10;&#10;Description automatically generated">
            <a:extLst>
              <a:ext uri="{FF2B5EF4-FFF2-40B4-BE49-F238E27FC236}">
                <a16:creationId xmlns:a16="http://schemas.microsoft.com/office/drawing/2014/main" id="{86B163E9-89B8-877D-331B-7ADF732487C6}"/>
              </a:ext>
            </a:extLst>
          </p:cNvPr>
          <p:cNvPicPr>
            <a:picLocks noChangeAspect="1"/>
          </p:cNvPicPr>
          <p:nvPr/>
        </p:nvPicPr>
        <p:blipFill>
          <a:blip r:embed="rId2"/>
          <a:stretch>
            <a:fillRect/>
          </a:stretch>
        </p:blipFill>
        <p:spPr>
          <a:xfrm>
            <a:off x="2762077" y="1036421"/>
            <a:ext cx="6667843" cy="2775093"/>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26AC3C26-D073-91E1-D4AF-58F2BC7BA290}"/>
              </a:ext>
            </a:extLst>
          </p:cNvPr>
          <p:cNvPicPr>
            <a:picLocks noChangeAspect="1"/>
          </p:cNvPicPr>
          <p:nvPr/>
        </p:nvPicPr>
        <p:blipFill>
          <a:blip r:embed="rId3"/>
          <a:stretch>
            <a:fillRect/>
          </a:stretch>
        </p:blipFill>
        <p:spPr>
          <a:xfrm>
            <a:off x="1237727" y="4755492"/>
            <a:ext cx="9125419" cy="1339919"/>
          </a:xfrm>
          <a:prstGeom prst="rect">
            <a:avLst/>
          </a:prstGeom>
        </p:spPr>
      </p:pic>
      <p:sp>
        <p:nvSpPr>
          <p:cNvPr id="15" name="TextBox 14">
            <a:extLst>
              <a:ext uri="{FF2B5EF4-FFF2-40B4-BE49-F238E27FC236}">
                <a16:creationId xmlns:a16="http://schemas.microsoft.com/office/drawing/2014/main" id="{0703BD2A-7814-6E59-6149-756BED667B78}"/>
              </a:ext>
            </a:extLst>
          </p:cNvPr>
          <p:cNvSpPr txBox="1"/>
          <p:nvPr/>
        </p:nvSpPr>
        <p:spPr>
          <a:xfrm>
            <a:off x="538876" y="3536338"/>
            <a:ext cx="11364366" cy="923330"/>
          </a:xfrm>
          <a:prstGeom prst="rect">
            <a:avLst/>
          </a:prstGeom>
          <a:noFill/>
        </p:spPr>
        <p:txBody>
          <a:bodyPr wrap="square">
            <a:spAutoFit/>
          </a:bodyPr>
          <a:lstStyle/>
          <a:p>
            <a:r>
              <a:rPr lang="en-US" dirty="0">
                <a:solidFill>
                  <a:schemeClr val="tx2">
                    <a:lumMod val="50000"/>
                  </a:schemeClr>
                </a:solidFill>
              </a:rPr>
              <a:t>where NA and NB are Gaussian distributions modeled by A = (</a:t>
            </a:r>
            <a:r>
              <a:rPr lang="en-US" dirty="0" err="1">
                <a:solidFill>
                  <a:schemeClr val="tx2">
                    <a:lumMod val="50000"/>
                  </a:schemeClr>
                </a:solidFill>
              </a:rPr>
              <a:t>cxA,cyA,wA,hA</a:t>
            </a:r>
            <a:r>
              <a:rPr lang="en-US" dirty="0">
                <a:solidFill>
                  <a:schemeClr val="tx2">
                    <a:lumMod val="50000"/>
                  </a:schemeClr>
                </a:solidFill>
              </a:rPr>
              <a:t>) and B =(</a:t>
            </a:r>
            <a:r>
              <a:rPr lang="en-US" dirty="0" err="1">
                <a:solidFill>
                  <a:schemeClr val="tx2">
                    <a:lumMod val="50000"/>
                  </a:schemeClr>
                </a:solidFill>
              </a:rPr>
              <a:t>cxB,cyB,wB,hB</a:t>
            </a:r>
            <a:r>
              <a:rPr lang="en-US" dirty="0">
                <a:solidFill>
                  <a:schemeClr val="tx2">
                    <a:lumMod val="50000"/>
                  </a:schemeClr>
                </a:solidFill>
              </a:rPr>
              <a:t>), W2 2(NA,NB) is a distance measure, c is a constant closely related to the dataset, and is the weight proportional coefficient.</a:t>
            </a:r>
          </a:p>
        </p:txBody>
      </p:sp>
    </p:spTree>
    <p:extLst>
      <p:ext uri="{BB962C8B-B14F-4D97-AF65-F5344CB8AC3E}">
        <p14:creationId xmlns:p14="http://schemas.microsoft.com/office/powerpoint/2010/main" val="2214177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501B4F-3A5F-4712-842E-E5AC7ABBA150}"/>
              </a:ext>
            </a:extLst>
          </p:cNvPr>
          <p:cNvGrpSpPr/>
          <p:nvPr/>
        </p:nvGrpSpPr>
        <p:grpSpPr>
          <a:xfrm>
            <a:off x="661738" y="985433"/>
            <a:ext cx="10515598" cy="5068064"/>
            <a:chOff x="1568081" y="511711"/>
            <a:chExt cx="9523828" cy="5239125"/>
          </a:xfrm>
        </p:grpSpPr>
        <p:pic>
          <p:nvPicPr>
            <p:cNvPr id="7" name="Picture 6" descr="A group of people sitting in chairs&#10;&#10;Description automatically generated with low confidence">
              <a:extLst>
                <a:ext uri="{FF2B5EF4-FFF2-40B4-BE49-F238E27FC236}">
                  <a16:creationId xmlns:a16="http://schemas.microsoft.com/office/drawing/2014/main" id="{228331F5-412B-430B-B90B-91181FED00A0}"/>
                </a:ext>
              </a:extLst>
            </p:cNvPr>
            <p:cNvPicPr>
              <a:picLocks noChangeAspect="1"/>
            </p:cNvPicPr>
            <p:nvPr/>
          </p:nvPicPr>
          <p:blipFill rotWithShape="1">
            <a:blip r:embed="rId3">
              <a:extLst>
                <a:ext uri="{28A0092B-C50C-407E-A947-70E740481C1C}">
                  <a14:useLocalDpi xmlns:a14="http://schemas.microsoft.com/office/drawing/2010/main" val="0"/>
                </a:ext>
              </a:extLst>
            </a:blip>
            <a:srcRect b="6821"/>
            <a:stretch/>
          </p:blipFill>
          <p:spPr>
            <a:xfrm>
              <a:off x="1568081" y="511711"/>
              <a:ext cx="9523828" cy="5239125"/>
            </a:xfrm>
            <a:prstGeom prst="rect">
              <a:avLst/>
            </a:prstGeom>
          </p:spPr>
        </p:pic>
        <p:grpSp>
          <p:nvGrpSpPr>
            <p:cNvPr id="13" name="Group 12">
              <a:extLst>
                <a:ext uri="{FF2B5EF4-FFF2-40B4-BE49-F238E27FC236}">
                  <a16:creationId xmlns:a16="http://schemas.microsoft.com/office/drawing/2014/main" id="{4F115811-B776-4B04-A924-F6104995BBC5}"/>
                </a:ext>
              </a:extLst>
            </p:cNvPr>
            <p:cNvGrpSpPr/>
            <p:nvPr/>
          </p:nvGrpSpPr>
          <p:grpSpPr>
            <a:xfrm>
              <a:off x="2082017" y="1071714"/>
              <a:ext cx="8437564" cy="1202830"/>
              <a:chOff x="2082017" y="1071714"/>
              <a:chExt cx="8437564" cy="1202830"/>
            </a:xfrm>
          </p:grpSpPr>
          <p:sp>
            <p:nvSpPr>
              <p:cNvPr id="8" name="TextBox 7">
                <a:extLst>
                  <a:ext uri="{FF2B5EF4-FFF2-40B4-BE49-F238E27FC236}">
                    <a16:creationId xmlns:a16="http://schemas.microsoft.com/office/drawing/2014/main" id="{2913A4A8-D9A7-442C-BB19-BBFDB6ED2824}"/>
                  </a:ext>
                </a:extLst>
              </p:cNvPr>
              <p:cNvSpPr txBox="1"/>
              <p:nvPr/>
            </p:nvSpPr>
            <p:spPr>
              <a:xfrm>
                <a:off x="2082017" y="1209821"/>
                <a:ext cx="1617785" cy="731779"/>
              </a:xfrm>
              <a:prstGeom prst="rect">
                <a:avLst/>
              </a:prstGeom>
              <a:noFill/>
            </p:spPr>
            <p:txBody>
              <a:bodyPr wrap="square" rtlCol="0">
                <a:spAutoFit/>
              </a:bodyPr>
              <a:lstStyle/>
              <a:p>
                <a:r>
                  <a:rPr lang="en-US" sz="2000" dirty="0"/>
                  <a:t>What is our Agenda?</a:t>
                </a:r>
                <a:endParaRPr lang="en-IN" sz="2000" dirty="0"/>
              </a:p>
            </p:txBody>
          </p:sp>
          <p:sp>
            <p:nvSpPr>
              <p:cNvPr id="9" name="TextBox 8">
                <a:extLst>
                  <a:ext uri="{FF2B5EF4-FFF2-40B4-BE49-F238E27FC236}">
                    <a16:creationId xmlns:a16="http://schemas.microsoft.com/office/drawing/2014/main" id="{2F03AAA1-06C0-4264-AE20-265AD97766BA}"/>
                  </a:ext>
                </a:extLst>
              </p:cNvPr>
              <p:cNvSpPr txBox="1"/>
              <p:nvPr/>
            </p:nvSpPr>
            <p:spPr>
              <a:xfrm>
                <a:off x="3881962" y="1208374"/>
                <a:ext cx="1208968" cy="986311"/>
              </a:xfrm>
              <a:prstGeom prst="rect">
                <a:avLst/>
              </a:prstGeom>
              <a:noFill/>
            </p:spPr>
            <p:txBody>
              <a:bodyPr wrap="square" rtlCol="0">
                <a:spAutoFit/>
              </a:bodyPr>
              <a:lstStyle/>
              <a:p>
                <a:r>
                  <a:rPr lang="en-US" sz="1400" dirty="0"/>
                  <a:t>Data Exploration &amp;</a:t>
                </a:r>
              </a:p>
              <a:p>
                <a:r>
                  <a:rPr lang="en-US" sz="1400" dirty="0"/>
                  <a:t>Data</a:t>
                </a:r>
              </a:p>
              <a:p>
                <a:r>
                  <a:rPr lang="en-US" sz="1400" dirty="0"/>
                  <a:t>Preprocessing</a:t>
                </a:r>
                <a:endParaRPr lang="en-IN" sz="1400" dirty="0"/>
              </a:p>
            </p:txBody>
          </p:sp>
          <p:sp>
            <p:nvSpPr>
              <p:cNvPr id="10" name="TextBox 9">
                <a:extLst>
                  <a:ext uri="{FF2B5EF4-FFF2-40B4-BE49-F238E27FC236}">
                    <a16:creationId xmlns:a16="http://schemas.microsoft.com/office/drawing/2014/main" id="{54C11891-3DD3-42F0-9CAC-C89CEF1CAA05}"/>
                  </a:ext>
                </a:extLst>
              </p:cNvPr>
              <p:cNvSpPr txBox="1"/>
              <p:nvPr/>
            </p:nvSpPr>
            <p:spPr>
              <a:xfrm>
                <a:off x="5256272" y="1071714"/>
                <a:ext cx="2745546" cy="381798"/>
              </a:xfrm>
              <a:prstGeom prst="rect">
                <a:avLst/>
              </a:prstGeom>
              <a:noFill/>
            </p:spPr>
            <p:txBody>
              <a:bodyPr wrap="square" lIns="91440" tIns="45720" rIns="91440" bIns="45720" rtlCol="0" anchor="t">
                <a:spAutoFit/>
              </a:bodyPr>
              <a:lstStyle/>
              <a:p>
                <a:r>
                  <a:rPr lang="en-US" dirty="0"/>
                  <a:t>Model and Methods</a:t>
                </a:r>
                <a:endParaRPr lang="en-IN" dirty="0"/>
              </a:p>
            </p:txBody>
          </p:sp>
          <p:sp>
            <p:nvSpPr>
              <p:cNvPr id="11" name="TextBox 10">
                <a:extLst>
                  <a:ext uri="{FF2B5EF4-FFF2-40B4-BE49-F238E27FC236}">
                    <a16:creationId xmlns:a16="http://schemas.microsoft.com/office/drawing/2014/main" id="{7DEFCC17-F93E-42F6-950B-8AA49FFC8A59}"/>
                  </a:ext>
                </a:extLst>
              </p:cNvPr>
              <p:cNvSpPr txBox="1"/>
              <p:nvPr/>
            </p:nvSpPr>
            <p:spPr>
              <a:xfrm>
                <a:off x="6489815" y="1892746"/>
                <a:ext cx="2745546" cy="381798"/>
              </a:xfrm>
              <a:prstGeom prst="rect">
                <a:avLst/>
              </a:prstGeom>
              <a:noFill/>
            </p:spPr>
            <p:txBody>
              <a:bodyPr wrap="square" rtlCol="0">
                <a:spAutoFit/>
              </a:bodyPr>
              <a:lstStyle/>
              <a:p>
                <a:r>
                  <a:rPr lang="en-US" dirty="0"/>
                  <a:t>Results</a:t>
                </a:r>
                <a:endParaRPr lang="en-IN" dirty="0"/>
              </a:p>
            </p:txBody>
          </p:sp>
          <p:sp>
            <p:nvSpPr>
              <p:cNvPr id="12" name="TextBox 11">
                <a:extLst>
                  <a:ext uri="{FF2B5EF4-FFF2-40B4-BE49-F238E27FC236}">
                    <a16:creationId xmlns:a16="http://schemas.microsoft.com/office/drawing/2014/main" id="{6C004F06-135D-4E27-BEF5-F7A2FEC927E0}"/>
                  </a:ext>
                </a:extLst>
              </p:cNvPr>
              <p:cNvSpPr txBox="1"/>
              <p:nvPr/>
            </p:nvSpPr>
            <p:spPr>
              <a:xfrm>
                <a:off x="7774035" y="1141844"/>
                <a:ext cx="2745546" cy="413168"/>
              </a:xfrm>
              <a:prstGeom prst="rect">
                <a:avLst/>
              </a:prstGeom>
              <a:noFill/>
            </p:spPr>
            <p:txBody>
              <a:bodyPr wrap="square" rtlCol="0">
                <a:spAutoFit/>
              </a:bodyPr>
              <a:lstStyle/>
              <a:p>
                <a:r>
                  <a:rPr lang="en-US" sz="2000" dirty="0"/>
                  <a:t>Conclusion</a:t>
                </a:r>
              </a:p>
            </p:txBody>
          </p:sp>
        </p:grpSp>
      </p:grpSp>
      <p:sp>
        <p:nvSpPr>
          <p:cNvPr id="2" name="TextBox 1">
            <a:extLst>
              <a:ext uri="{FF2B5EF4-FFF2-40B4-BE49-F238E27FC236}">
                <a16:creationId xmlns:a16="http://schemas.microsoft.com/office/drawing/2014/main" id="{F4D62AED-F245-4667-9F98-2F70DC4FCEAD}"/>
              </a:ext>
            </a:extLst>
          </p:cNvPr>
          <p:cNvSpPr txBox="1"/>
          <p:nvPr/>
        </p:nvSpPr>
        <p:spPr>
          <a:xfrm>
            <a:off x="490034" y="310335"/>
            <a:ext cx="5057691" cy="707886"/>
          </a:xfrm>
          <a:prstGeom prst="rect">
            <a:avLst/>
          </a:prstGeom>
          <a:noFill/>
        </p:spPr>
        <p:txBody>
          <a:bodyPr wrap="square" rtlCol="0">
            <a:spAutoFit/>
          </a:bodyPr>
          <a:lstStyle/>
          <a:p>
            <a:r>
              <a:rPr lang="en-GB" sz="4000" b="1" dirty="0"/>
              <a:t>AGENDA</a:t>
            </a:r>
            <a:endParaRPr lang="en-IN" sz="4000" b="1" dirty="0"/>
          </a:p>
        </p:txBody>
      </p:sp>
    </p:spTree>
    <p:extLst>
      <p:ext uri="{BB962C8B-B14F-4D97-AF65-F5344CB8AC3E}">
        <p14:creationId xmlns:p14="http://schemas.microsoft.com/office/powerpoint/2010/main" val="399506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latin typeface="+mn-lt"/>
              </a:rPr>
              <a:t>Data Exploration</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4870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9A4C-1EB4-4229-A9E0-F7F4E1B2F155}"/>
              </a:ext>
            </a:extLst>
          </p:cNvPr>
          <p:cNvSpPr>
            <a:spLocks noGrp="1"/>
          </p:cNvSpPr>
          <p:nvPr>
            <p:ph type="title" idx="4294967295"/>
          </p:nvPr>
        </p:nvSpPr>
        <p:spPr>
          <a:xfrm>
            <a:off x="423949" y="185461"/>
            <a:ext cx="11233150" cy="577850"/>
          </a:xfrm>
        </p:spPr>
        <p:txBody>
          <a:bodyPr>
            <a:normAutofit/>
          </a:bodyPr>
          <a:lstStyle/>
          <a:p>
            <a:r>
              <a:rPr lang="en-GB" sz="2400" dirty="0">
                <a:solidFill>
                  <a:srgbClr val="000000"/>
                </a:solidFill>
                <a:latin typeface="+mn-lt"/>
                <a:ea typeface="Open Sans" panose="020B0606030504020204" pitchFamily="34" charset="0"/>
                <a:cs typeface="Open Sans" panose="020B0606030504020204" pitchFamily="34" charset="0"/>
              </a:rPr>
              <a:t>How is the dataset organised?</a:t>
            </a:r>
            <a:endParaRPr lang="en-IN" sz="2400" dirty="0">
              <a:solidFill>
                <a:srgbClr val="000000"/>
              </a:solidFill>
              <a:latin typeface="+mn-lt"/>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A00A9248-8BCF-440E-BDF1-388AC64F8868}"/>
              </a:ext>
            </a:extLst>
          </p:cNvPr>
          <p:cNvSpPr>
            <a:spLocks noGrp="1"/>
          </p:cNvSpPr>
          <p:nvPr>
            <p:ph idx="4294967295"/>
          </p:nvPr>
        </p:nvSpPr>
        <p:spPr>
          <a:xfrm>
            <a:off x="318838" y="878305"/>
            <a:ext cx="11639352" cy="1413711"/>
          </a:xfrm>
        </p:spPr>
        <p:txBody>
          <a:bodyPr>
            <a:normAutofit/>
          </a:bodyPr>
          <a:lstStyle/>
          <a:p>
            <a:r>
              <a:rPr lang="en-US" sz="1600" dirty="0">
                <a:solidFill>
                  <a:srgbClr val="000000"/>
                </a:solidFill>
                <a:latin typeface="+mn-lt"/>
              </a:rPr>
              <a:t>The MTSD dataset had total of 52,453 images of which 41,909 images were accompanied by annotations and additional 10,544 test images, which lacked annotations.</a:t>
            </a:r>
          </a:p>
          <a:p>
            <a:r>
              <a:rPr lang="en-US" sz="1600" dirty="0">
                <a:solidFill>
                  <a:srgbClr val="000000"/>
                </a:solidFill>
                <a:latin typeface="+mn-lt"/>
              </a:rPr>
              <a:t>A comprehensive total of 374 unique labels were identified. The instances of these labels exhibited a wide spectrum, ranging from a minimum of 1 instance to maximum of 2800 instances.</a:t>
            </a:r>
          </a:p>
          <a:p>
            <a:endParaRPr lang="en-US" dirty="0">
              <a:solidFill>
                <a:srgbClr val="000000"/>
              </a:solidFill>
              <a:latin typeface="+mn-lt"/>
            </a:endParaRPr>
          </a:p>
          <a:p>
            <a:pPr marL="0" indent="0">
              <a:buNone/>
            </a:pPr>
            <a:endParaRPr lang="en-US" dirty="0">
              <a:solidFill>
                <a:srgbClr val="000000"/>
              </a:solidFill>
              <a:latin typeface="+mn-lt"/>
            </a:endParaRPr>
          </a:p>
          <a:p>
            <a:pPr marL="285750" indent="-285750">
              <a:buFont typeface="Arial" panose="020B0604020202020204" pitchFamily="34" charset="0"/>
              <a:buChar char="•"/>
            </a:pPr>
            <a:endParaRPr lang="en-US" dirty="0">
              <a:solidFill>
                <a:srgbClr val="000000"/>
              </a:solidFill>
              <a:latin typeface="+mn-lt"/>
            </a:endParaRPr>
          </a:p>
          <a:p>
            <a:endParaRPr lang="en-US" dirty="0">
              <a:solidFill>
                <a:srgbClr val="000000"/>
              </a:solidFill>
              <a:latin typeface="+mn-lt"/>
            </a:endParaRPr>
          </a:p>
          <a:p>
            <a:pPr marL="0" indent="0">
              <a:buNone/>
            </a:pPr>
            <a:endParaRPr lang="en-US" dirty="0">
              <a:solidFill>
                <a:srgbClr val="000000"/>
              </a:solidFill>
              <a:latin typeface="+mn-lt"/>
            </a:endParaRPr>
          </a:p>
          <a:p>
            <a:pPr marL="285750" indent="-285750">
              <a:buFont typeface="Arial" panose="020B0604020202020204" pitchFamily="34" charset="0"/>
              <a:buChar char="•"/>
            </a:pPr>
            <a:endParaRPr lang="en-US" dirty="0">
              <a:solidFill>
                <a:srgbClr val="000000"/>
              </a:solidFill>
              <a:latin typeface="+mn-lt"/>
            </a:endParaRPr>
          </a:p>
          <a:p>
            <a:endParaRPr lang="en-US" b="1" i="0" dirty="0">
              <a:solidFill>
                <a:srgbClr val="000000"/>
              </a:solidFill>
              <a:effectLst/>
              <a:latin typeface="+mn-lt"/>
            </a:endParaRPr>
          </a:p>
          <a:p>
            <a:pPr marL="0" indent="0">
              <a:buNone/>
            </a:pPr>
            <a:endParaRPr lang="en-IN" dirty="0">
              <a:latin typeface="+mn-lt"/>
            </a:endParaRPr>
          </a:p>
        </p:txBody>
      </p:sp>
      <p:sp>
        <p:nvSpPr>
          <p:cNvPr id="37" name="Shape">
            <a:extLst>
              <a:ext uri="{FF2B5EF4-FFF2-40B4-BE49-F238E27FC236}">
                <a16:creationId xmlns:a16="http://schemas.microsoft.com/office/drawing/2014/main" id="{C18593A6-A485-48B5-A1F2-CE4EAF49B4AE}"/>
              </a:ext>
            </a:extLst>
          </p:cNvPr>
          <p:cNvSpPr/>
          <p:nvPr/>
        </p:nvSpPr>
        <p:spPr>
          <a:xfrm>
            <a:off x="6002838" y="5385386"/>
            <a:ext cx="45719" cy="103957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3" y="21600"/>
                  <a:pt x="0" y="21553"/>
                  <a:pt x="0" y="21496"/>
                </a:cubicBezTo>
                <a:lnTo>
                  <a:pt x="0" y="19850"/>
                </a:lnTo>
                <a:cubicBezTo>
                  <a:pt x="0" y="19793"/>
                  <a:pt x="4833" y="19746"/>
                  <a:pt x="10800" y="19746"/>
                </a:cubicBezTo>
                <a:cubicBezTo>
                  <a:pt x="16767" y="19746"/>
                  <a:pt x="21600" y="19793"/>
                  <a:pt x="21600" y="19850"/>
                </a:cubicBezTo>
                <a:lnTo>
                  <a:pt x="21600" y="21496"/>
                </a:lnTo>
                <a:cubicBezTo>
                  <a:pt x="21597" y="21556"/>
                  <a:pt x="16767" y="21600"/>
                  <a:pt x="10800" y="21600"/>
                </a:cubicBezTo>
                <a:close/>
                <a:moveTo>
                  <a:pt x="10800" y="18309"/>
                </a:moveTo>
                <a:cubicBezTo>
                  <a:pt x="4833" y="18309"/>
                  <a:pt x="0" y="18262"/>
                  <a:pt x="0" y="18205"/>
                </a:cubicBezTo>
                <a:lnTo>
                  <a:pt x="0" y="16559"/>
                </a:lnTo>
                <a:cubicBezTo>
                  <a:pt x="0" y="16502"/>
                  <a:pt x="4833" y="16455"/>
                  <a:pt x="10800" y="16455"/>
                </a:cubicBezTo>
                <a:cubicBezTo>
                  <a:pt x="16767" y="16455"/>
                  <a:pt x="21600" y="16502"/>
                  <a:pt x="21600" y="16559"/>
                </a:cubicBezTo>
                <a:lnTo>
                  <a:pt x="21600" y="18205"/>
                </a:lnTo>
                <a:cubicBezTo>
                  <a:pt x="21597" y="18265"/>
                  <a:pt x="16767" y="18309"/>
                  <a:pt x="10800" y="18309"/>
                </a:cubicBezTo>
                <a:close/>
                <a:moveTo>
                  <a:pt x="10800" y="15018"/>
                </a:moveTo>
                <a:cubicBezTo>
                  <a:pt x="4833" y="15018"/>
                  <a:pt x="0" y="14971"/>
                  <a:pt x="0" y="14914"/>
                </a:cubicBezTo>
                <a:lnTo>
                  <a:pt x="0" y="13268"/>
                </a:lnTo>
                <a:cubicBezTo>
                  <a:pt x="0" y="13211"/>
                  <a:pt x="4833" y="13164"/>
                  <a:pt x="10800" y="13164"/>
                </a:cubicBezTo>
                <a:cubicBezTo>
                  <a:pt x="16767" y="13164"/>
                  <a:pt x="21600" y="13211"/>
                  <a:pt x="21600" y="13268"/>
                </a:cubicBezTo>
                <a:lnTo>
                  <a:pt x="21600" y="14914"/>
                </a:lnTo>
                <a:cubicBezTo>
                  <a:pt x="21597" y="14974"/>
                  <a:pt x="16767" y="15018"/>
                  <a:pt x="10800" y="15018"/>
                </a:cubicBezTo>
                <a:close/>
                <a:moveTo>
                  <a:pt x="10800" y="11727"/>
                </a:moveTo>
                <a:cubicBezTo>
                  <a:pt x="4833" y="11727"/>
                  <a:pt x="0" y="11680"/>
                  <a:pt x="0" y="11623"/>
                </a:cubicBezTo>
                <a:lnTo>
                  <a:pt x="0" y="9977"/>
                </a:lnTo>
                <a:cubicBezTo>
                  <a:pt x="0" y="9920"/>
                  <a:pt x="4833" y="9873"/>
                  <a:pt x="10800" y="9873"/>
                </a:cubicBezTo>
                <a:cubicBezTo>
                  <a:pt x="16767" y="9873"/>
                  <a:pt x="21600" y="9920"/>
                  <a:pt x="21600" y="9977"/>
                </a:cubicBezTo>
                <a:lnTo>
                  <a:pt x="21600" y="11623"/>
                </a:lnTo>
                <a:cubicBezTo>
                  <a:pt x="21597" y="11683"/>
                  <a:pt x="16767" y="11727"/>
                  <a:pt x="10800" y="11727"/>
                </a:cubicBezTo>
                <a:close/>
                <a:moveTo>
                  <a:pt x="10800" y="8436"/>
                </a:moveTo>
                <a:cubicBezTo>
                  <a:pt x="4833" y="8436"/>
                  <a:pt x="0" y="8389"/>
                  <a:pt x="0" y="8332"/>
                </a:cubicBezTo>
                <a:lnTo>
                  <a:pt x="0" y="6686"/>
                </a:lnTo>
                <a:cubicBezTo>
                  <a:pt x="0" y="6629"/>
                  <a:pt x="4833" y="6582"/>
                  <a:pt x="10800" y="6582"/>
                </a:cubicBezTo>
                <a:cubicBezTo>
                  <a:pt x="16767" y="6582"/>
                  <a:pt x="21600" y="6629"/>
                  <a:pt x="21600" y="6686"/>
                </a:cubicBezTo>
                <a:lnTo>
                  <a:pt x="21600" y="8332"/>
                </a:lnTo>
                <a:cubicBezTo>
                  <a:pt x="21597" y="8392"/>
                  <a:pt x="16767" y="8436"/>
                  <a:pt x="10800" y="8436"/>
                </a:cubicBezTo>
                <a:close/>
                <a:moveTo>
                  <a:pt x="10800" y="5145"/>
                </a:moveTo>
                <a:cubicBezTo>
                  <a:pt x="4833" y="5145"/>
                  <a:pt x="0" y="5098"/>
                  <a:pt x="0" y="5041"/>
                </a:cubicBezTo>
                <a:lnTo>
                  <a:pt x="0" y="3395"/>
                </a:lnTo>
                <a:cubicBezTo>
                  <a:pt x="0" y="3338"/>
                  <a:pt x="4833" y="3291"/>
                  <a:pt x="10800" y="3291"/>
                </a:cubicBezTo>
                <a:cubicBezTo>
                  <a:pt x="16767" y="3291"/>
                  <a:pt x="21600" y="3338"/>
                  <a:pt x="21600" y="3395"/>
                </a:cubicBezTo>
                <a:lnTo>
                  <a:pt x="21600" y="5041"/>
                </a:lnTo>
                <a:cubicBezTo>
                  <a:pt x="21597" y="5101"/>
                  <a:pt x="16767" y="5145"/>
                  <a:pt x="10800" y="5145"/>
                </a:cubicBezTo>
                <a:close/>
                <a:moveTo>
                  <a:pt x="10800" y="1854"/>
                </a:moveTo>
                <a:cubicBezTo>
                  <a:pt x="4833" y="1854"/>
                  <a:pt x="0" y="1807"/>
                  <a:pt x="0" y="1750"/>
                </a:cubicBezTo>
                <a:lnTo>
                  <a:pt x="0" y="104"/>
                </a:lnTo>
                <a:cubicBezTo>
                  <a:pt x="0" y="47"/>
                  <a:pt x="4833" y="0"/>
                  <a:pt x="10800" y="0"/>
                </a:cubicBezTo>
                <a:cubicBezTo>
                  <a:pt x="16767" y="0"/>
                  <a:pt x="21600" y="47"/>
                  <a:pt x="21600" y="104"/>
                </a:cubicBezTo>
                <a:lnTo>
                  <a:pt x="21600" y="1750"/>
                </a:lnTo>
                <a:cubicBezTo>
                  <a:pt x="21597" y="1810"/>
                  <a:pt x="16767" y="1854"/>
                  <a:pt x="10800" y="1854"/>
                </a:cubicBezTo>
                <a:close/>
              </a:path>
            </a:pathLst>
          </a:custGeom>
          <a:solidFill>
            <a:srgbClr val="FFFFFF"/>
          </a:solidFill>
          <a:ln w="9525">
            <a:solidFill>
              <a:schemeClr val="bg1"/>
            </a:solidFill>
            <a:miter lim="400000"/>
          </a:ln>
        </p:spPr>
        <p:txBody>
          <a:bodyPr lIns="22028" tIns="22028" rIns="22028" bIns="22028" anchor="ctr"/>
          <a:lstStyle/>
          <a:p>
            <a:pPr>
              <a:defRPr sz="3000">
                <a:solidFill>
                  <a:srgbClr val="FFFFFF"/>
                </a:solidFill>
                <a:effectLst>
                  <a:outerShdw blurRad="38100" dist="12700" dir="5400000" rotWithShape="0">
                    <a:srgbClr val="000000">
                      <a:alpha val="50000"/>
                    </a:srgbClr>
                  </a:outerShdw>
                </a:effectLst>
              </a:defRPr>
            </a:pPr>
            <a:endParaRPr sz="1735"/>
          </a:p>
        </p:txBody>
      </p:sp>
      <p:pic>
        <p:nvPicPr>
          <p:cNvPr id="4" name="Picture 3" descr="label_coutnts">
            <a:extLst>
              <a:ext uri="{FF2B5EF4-FFF2-40B4-BE49-F238E27FC236}">
                <a16:creationId xmlns:a16="http://schemas.microsoft.com/office/drawing/2014/main" id="{2307F9BE-D434-A5E7-8CE7-DABDD99CCDA1}"/>
              </a:ext>
            </a:extLst>
          </p:cNvPr>
          <p:cNvPicPr>
            <a:picLocks noChangeAspect="1"/>
          </p:cNvPicPr>
          <p:nvPr/>
        </p:nvPicPr>
        <p:blipFill>
          <a:blip r:embed="rId2"/>
          <a:stretch>
            <a:fillRect/>
          </a:stretch>
        </p:blipFill>
        <p:spPr>
          <a:xfrm>
            <a:off x="5699074" y="2571923"/>
            <a:ext cx="5163820" cy="3098165"/>
          </a:xfrm>
          <a:prstGeom prst="rect">
            <a:avLst/>
          </a:prstGeom>
        </p:spPr>
      </p:pic>
      <p:graphicFrame>
        <p:nvGraphicFramePr>
          <p:cNvPr id="15" name="Chart 14">
            <a:extLst>
              <a:ext uri="{FF2B5EF4-FFF2-40B4-BE49-F238E27FC236}">
                <a16:creationId xmlns:a16="http://schemas.microsoft.com/office/drawing/2014/main" id="{C60EEEB0-514B-66BD-5539-A1D92D4D7665}"/>
              </a:ext>
            </a:extLst>
          </p:cNvPr>
          <p:cNvGraphicFramePr/>
          <p:nvPr>
            <p:extLst>
              <p:ext uri="{D42A27DB-BD31-4B8C-83A1-F6EECF244321}">
                <p14:modId xmlns:p14="http://schemas.microsoft.com/office/powerpoint/2010/main" val="1404153604"/>
              </p:ext>
            </p:extLst>
          </p:nvPr>
        </p:nvGraphicFramePr>
        <p:xfrm>
          <a:off x="625993" y="2631715"/>
          <a:ext cx="4820936" cy="297858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887DAB75-49EE-2E6D-EA00-F61B3D1C2D8A}"/>
              </a:ext>
            </a:extLst>
          </p:cNvPr>
          <p:cNvSpPr txBox="1"/>
          <p:nvPr/>
        </p:nvSpPr>
        <p:spPr>
          <a:xfrm>
            <a:off x="1743317" y="5625411"/>
            <a:ext cx="2586288" cy="249684"/>
          </a:xfrm>
          <a:prstGeom prst="rect">
            <a:avLst/>
          </a:prstGeom>
          <a:noFill/>
        </p:spPr>
        <p:txBody>
          <a:bodyPr wrap="square">
            <a:spAutoFit/>
          </a:bodyPr>
          <a:lstStyle/>
          <a:p>
            <a:pPr algn="ctr">
              <a:lnSpc>
                <a:spcPct val="107000"/>
              </a:lnSpc>
              <a:spcAft>
                <a:spcPts val="800"/>
              </a:spcAft>
            </a:pPr>
            <a:r>
              <a:rPr lang="en-US" sz="1000" kern="100" dirty="0">
                <a:effectLst/>
                <a:latin typeface="Calibri" panose="020F0502020204030204" pitchFamily="34" charset="0"/>
                <a:cs typeface="Times New Roman" panose="02020603050405020304" pitchFamily="18" charset="0"/>
              </a:rPr>
              <a:t>Dataset distribution</a:t>
            </a:r>
            <a:endParaRPr lang="en-US" sz="1100" kern="100" dirty="0">
              <a:effectLst/>
              <a:latin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AB7F8F2-BB52-21E0-69C1-167F259EAFCE}"/>
              </a:ext>
            </a:extLst>
          </p:cNvPr>
          <p:cNvSpPr txBox="1"/>
          <p:nvPr/>
        </p:nvSpPr>
        <p:spPr>
          <a:xfrm>
            <a:off x="7207659" y="5667196"/>
            <a:ext cx="2586288" cy="249684"/>
          </a:xfrm>
          <a:prstGeom prst="rect">
            <a:avLst/>
          </a:prstGeom>
          <a:noFill/>
        </p:spPr>
        <p:txBody>
          <a:bodyPr wrap="square">
            <a:spAutoFit/>
          </a:bodyPr>
          <a:lstStyle/>
          <a:p>
            <a:pPr algn="ctr">
              <a:lnSpc>
                <a:spcPct val="107000"/>
              </a:lnSpc>
              <a:spcAft>
                <a:spcPts val="800"/>
              </a:spcAft>
            </a:pPr>
            <a:r>
              <a:rPr lang="en-US" sz="1000" kern="100" dirty="0">
                <a:effectLst/>
                <a:latin typeface="Calibri" panose="020F0502020204030204" pitchFamily="34" charset="0"/>
                <a:cs typeface="Times New Roman" panose="02020603050405020304" pitchFamily="18" charset="0"/>
              </a:rPr>
              <a:t>Number of instances per label</a:t>
            </a:r>
            <a:endParaRPr lang="en-US" sz="1100" kern="1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1297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latin typeface="+mn-lt"/>
              </a:rPr>
              <a:t>Data Preprocessing</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352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ck Arc 2">
            <a:extLst>
              <a:ext uri="{FF2B5EF4-FFF2-40B4-BE49-F238E27FC236}">
                <a16:creationId xmlns:a16="http://schemas.microsoft.com/office/drawing/2014/main" id="{82EA9C55-39A1-547C-2973-3BB97225A945}"/>
              </a:ext>
            </a:extLst>
          </p:cNvPr>
          <p:cNvSpPr/>
          <p:nvPr/>
        </p:nvSpPr>
        <p:spPr>
          <a:xfrm flipH="1">
            <a:off x="4195337" y="1460585"/>
            <a:ext cx="3535680" cy="3535680"/>
          </a:xfrm>
          <a:prstGeom prst="blockArc">
            <a:avLst>
              <a:gd name="adj1" fmla="val 5384245"/>
              <a:gd name="adj2" fmla="val 16203021"/>
              <a:gd name="adj3" fmla="val 615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9D9"/>
              </a:solidFill>
              <a:latin typeface="+mj-lt"/>
            </a:endParaRPr>
          </a:p>
        </p:txBody>
      </p:sp>
      <p:grpSp>
        <p:nvGrpSpPr>
          <p:cNvPr id="4" name="Group 3">
            <a:extLst>
              <a:ext uri="{FF2B5EF4-FFF2-40B4-BE49-F238E27FC236}">
                <a16:creationId xmlns:a16="http://schemas.microsoft.com/office/drawing/2014/main" id="{5DD62F96-C593-82C2-A478-F8334F53894B}"/>
              </a:ext>
            </a:extLst>
          </p:cNvPr>
          <p:cNvGrpSpPr/>
          <p:nvPr/>
        </p:nvGrpSpPr>
        <p:grpSpPr>
          <a:xfrm>
            <a:off x="7312577" y="2901589"/>
            <a:ext cx="4706190" cy="859570"/>
            <a:chOff x="7312577" y="3424966"/>
            <a:chExt cx="4706190" cy="859570"/>
          </a:xfrm>
        </p:grpSpPr>
        <p:sp>
          <p:nvSpPr>
            <p:cNvPr id="5" name="Oval 4">
              <a:extLst>
                <a:ext uri="{FF2B5EF4-FFF2-40B4-BE49-F238E27FC236}">
                  <a16:creationId xmlns:a16="http://schemas.microsoft.com/office/drawing/2014/main" id="{5B0B6682-C583-37AF-63EA-70C7CFEDF430}"/>
                </a:ext>
              </a:extLst>
            </p:cNvPr>
            <p:cNvSpPr/>
            <p:nvPr/>
          </p:nvSpPr>
          <p:spPr>
            <a:xfrm>
              <a:off x="7312577" y="3424966"/>
              <a:ext cx="585787"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tx1"/>
                </a:solidFill>
                <a:latin typeface="+mj-lt"/>
              </a:endParaRPr>
            </a:p>
          </p:txBody>
        </p:sp>
        <p:grpSp>
          <p:nvGrpSpPr>
            <p:cNvPr id="7" name="Group 6">
              <a:extLst>
                <a:ext uri="{FF2B5EF4-FFF2-40B4-BE49-F238E27FC236}">
                  <a16:creationId xmlns:a16="http://schemas.microsoft.com/office/drawing/2014/main" id="{7E841FD9-1ABE-88BE-36E9-7C477A35270B}"/>
                </a:ext>
              </a:extLst>
            </p:cNvPr>
            <p:cNvGrpSpPr/>
            <p:nvPr/>
          </p:nvGrpSpPr>
          <p:grpSpPr>
            <a:xfrm>
              <a:off x="8143319" y="3439582"/>
              <a:ext cx="3875448" cy="844954"/>
              <a:chOff x="8260509" y="3482098"/>
              <a:chExt cx="3572820" cy="844954"/>
            </a:xfrm>
          </p:grpSpPr>
          <p:sp>
            <p:nvSpPr>
              <p:cNvPr id="8" name="Text Placeholder 32">
                <a:extLst>
                  <a:ext uri="{FF2B5EF4-FFF2-40B4-BE49-F238E27FC236}">
                    <a16:creationId xmlns:a16="http://schemas.microsoft.com/office/drawing/2014/main" id="{9EC424F5-C882-323F-F5B8-763143BE0B2E}"/>
                  </a:ext>
                </a:extLst>
              </p:cNvPr>
              <p:cNvSpPr txBox="1">
                <a:spLocks/>
              </p:cNvSpPr>
              <p:nvPr/>
            </p:nvSpPr>
            <p:spPr>
              <a:xfrm>
                <a:off x="8274795" y="3767211"/>
                <a:ext cx="3558534"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5000"/>
                  </a:lnSpc>
                  <a:spcBef>
                    <a:spcPts val="0"/>
                  </a:spcBef>
                </a:pPr>
                <a:r>
                  <a:rPr lang="en-US" sz="1100" dirty="0">
                    <a:solidFill>
                      <a:srgbClr val="0F0F0F"/>
                    </a:solidFill>
                    <a:latin typeface="Open Sans" panose="020B0606030504020204" pitchFamily="34" charset="0"/>
                    <a:ea typeface="Open Sans" panose="020B0606030504020204" pitchFamily="34" charset="0"/>
                    <a:cs typeface="Open Sans" panose="020B0606030504020204" pitchFamily="34" charset="0"/>
                  </a:rPr>
                  <a:t>No. of instances &lt; 600</a:t>
                </a:r>
              </a:p>
              <a:p>
                <a:pPr>
                  <a:lnSpc>
                    <a:spcPct val="125000"/>
                  </a:lnSpc>
                  <a:spcBef>
                    <a:spcPts val="0"/>
                  </a:spcBef>
                </a:pPr>
                <a:r>
                  <a:rPr lang="en-US" sz="1100" dirty="0">
                    <a:solidFill>
                      <a:srgbClr val="0F0F0F"/>
                    </a:solidFill>
                    <a:latin typeface="Open Sans" panose="020B0606030504020204" pitchFamily="34" charset="0"/>
                    <a:ea typeface="Open Sans" panose="020B0606030504020204" pitchFamily="34" charset="0"/>
                    <a:cs typeface="Open Sans" panose="020B0606030504020204" pitchFamily="34" charset="0"/>
                  </a:rPr>
                  <a:t>Improper distribution of small (&lt;0.015), medium (0.015 – 0.15) , and large (&gt;0.15) traffic signs</a:t>
                </a:r>
              </a:p>
            </p:txBody>
          </p:sp>
          <p:sp>
            <p:nvSpPr>
              <p:cNvPr id="9" name="Text Placeholder 33">
                <a:extLst>
                  <a:ext uri="{FF2B5EF4-FFF2-40B4-BE49-F238E27FC236}">
                    <a16:creationId xmlns:a16="http://schemas.microsoft.com/office/drawing/2014/main" id="{E6CD8593-D3EC-3D71-4CA7-EDAB7265C02D}"/>
                  </a:ext>
                </a:extLst>
              </p:cNvPr>
              <p:cNvSpPr txBox="1">
                <a:spLocks/>
              </p:cNvSpPr>
              <p:nvPr/>
            </p:nvSpPr>
            <p:spPr>
              <a:xfrm>
                <a:off x="8260509" y="3482098"/>
                <a:ext cx="253343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Filtering labels</a:t>
                </a:r>
              </a:p>
            </p:txBody>
          </p:sp>
        </p:grpSp>
      </p:grpSp>
      <p:grpSp>
        <p:nvGrpSpPr>
          <p:cNvPr id="10" name="Group 9">
            <a:extLst>
              <a:ext uri="{FF2B5EF4-FFF2-40B4-BE49-F238E27FC236}">
                <a16:creationId xmlns:a16="http://schemas.microsoft.com/office/drawing/2014/main" id="{68FCEEB7-416C-EFB1-DA89-6DAF26387725}"/>
              </a:ext>
            </a:extLst>
          </p:cNvPr>
          <p:cNvGrpSpPr/>
          <p:nvPr/>
        </p:nvGrpSpPr>
        <p:grpSpPr>
          <a:xfrm>
            <a:off x="6881644" y="4050600"/>
            <a:ext cx="4459546" cy="977297"/>
            <a:chOff x="6881644" y="4573977"/>
            <a:chExt cx="4459546" cy="977297"/>
          </a:xfrm>
        </p:grpSpPr>
        <p:sp>
          <p:nvSpPr>
            <p:cNvPr id="11" name="Oval 10">
              <a:extLst>
                <a:ext uri="{FF2B5EF4-FFF2-40B4-BE49-F238E27FC236}">
                  <a16:creationId xmlns:a16="http://schemas.microsoft.com/office/drawing/2014/main" id="{2B96FE3F-B542-47BB-E872-FEAEFF0B875A}"/>
                </a:ext>
              </a:extLst>
            </p:cNvPr>
            <p:cNvSpPr/>
            <p:nvPr/>
          </p:nvSpPr>
          <p:spPr>
            <a:xfrm>
              <a:off x="6881644" y="4573977"/>
              <a:ext cx="585787"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a:solidFill>
                  <a:schemeClr val="tx1"/>
                </a:solidFill>
                <a:latin typeface="+mj-lt"/>
              </a:endParaRPr>
            </a:p>
          </p:txBody>
        </p:sp>
        <p:grpSp>
          <p:nvGrpSpPr>
            <p:cNvPr id="12" name="Group 11">
              <a:extLst>
                <a:ext uri="{FF2B5EF4-FFF2-40B4-BE49-F238E27FC236}">
                  <a16:creationId xmlns:a16="http://schemas.microsoft.com/office/drawing/2014/main" id="{B6D30DE8-F022-E265-A510-B41DEFE761B5}"/>
                </a:ext>
              </a:extLst>
            </p:cNvPr>
            <p:cNvGrpSpPr/>
            <p:nvPr/>
          </p:nvGrpSpPr>
          <p:grpSpPr>
            <a:xfrm>
              <a:off x="7725900" y="4711255"/>
              <a:ext cx="3615290" cy="840019"/>
              <a:chOff x="7951879" y="4466764"/>
              <a:chExt cx="3017166" cy="840019"/>
            </a:xfrm>
          </p:grpSpPr>
          <p:sp>
            <p:nvSpPr>
              <p:cNvPr id="13" name="Text Placeholder 32">
                <a:extLst>
                  <a:ext uri="{FF2B5EF4-FFF2-40B4-BE49-F238E27FC236}">
                    <a16:creationId xmlns:a16="http://schemas.microsoft.com/office/drawing/2014/main" id="{03384F88-AB95-AC78-26C9-3E521539D7B3}"/>
                  </a:ext>
                </a:extLst>
              </p:cNvPr>
              <p:cNvSpPr txBox="1">
                <a:spLocks/>
              </p:cNvSpPr>
              <p:nvPr/>
            </p:nvSpPr>
            <p:spPr>
              <a:xfrm>
                <a:off x="7966166" y="4746942"/>
                <a:ext cx="3002879" cy="559841"/>
              </a:xfrm>
              <a:prstGeom prst="rect">
                <a:avLst/>
              </a:prstGeom>
            </p:spPr>
            <p:txBody>
              <a:bodyPr lIns="0" tIns="0" rIns="0" bIns="0">
                <a:noAutofit/>
              </a:bodyPr>
              <a:lstStyle>
                <a:defPPr>
                  <a:defRPr lang="en-US"/>
                </a:defPPr>
                <a:lvl1pPr indent="0" defTabSz="685800">
                  <a:lnSpc>
                    <a:spcPct val="125000"/>
                  </a:lnSpc>
                  <a:spcBef>
                    <a:spcPts val="0"/>
                  </a:spcBef>
                  <a:buFont typeface="Arial" panose="020B0604020202020204" pitchFamily="34" charset="0"/>
                  <a:buNone/>
                  <a:defRPr sz="1100">
                    <a:solidFill>
                      <a:srgbClr val="0F0F0F"/>
                    </a:solidFill>
                    <a:latin typeface="Open Sans" panose="020B0606030504020204" pitchFamily="34" charset="0"/>
                    <a:ea typeface="Open Sans" panose="020B0606030504020204" pitchFamily="34" charset="0"/>
                    <a:cs typeface="Open Sans" panose="020B0606030504020204" pitchFamily="34" charset="0"/>
                  </a:defRPr>
                </a:lvl1pPr>
                <a:lvl2pPr marL="514350" indent="-171450" defTabSz="685800">
                  <a:lnSpc>
                    <a:spcPct val="90000"/>
                  </a:lnSpc>
                  <a:spcBef>
                    <a:spcPts val="375"/>
                  </a:spcBef>
                  <a:buFont typeface="Arial" panose="020B0604020202020204" pitchFamily="34" charset="0"/>
                  <a:buChar char="•"/>
                  <a:defRPr>
                    <a:latin typeface="Neris Thin" panose="00000300000000000000" pitchFamily="50" charset="0"/>
                  </a:defRPr>
                </a:lvl2pPr>
                <a:lvl3pPr marL="857250" indent="-171450" defTabSz="685800">
                  <a:lnSpc>
                    <a:spcPct val="90000"/>
                  </a:lnSpc>
                  <a:spcBef>
                    <a:spcPts val="375"/>
                  </a:spcBef>
                  <a:buFont typeface="Arial" panose="020B0604020202020204" pitchFamily="34" charset="0"/>
                  <a:buChar char="•"/>
                  <a:defRPr sz="1500">
                    <a:latin typeface="Neris Thin" panose="00000300000000000000" pitchFamily="50" charset="0"/>
                  </a:defRPr>
                </a:lvl3pPr>
                <a:lvl4pPr marL="12001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4pPr>
                <a:lvl5pPr marL="15430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171450" indent="-171450">
                  <a:buFont typeface="Arial" panose="020B0604020202020204" pitchFamily="34" charset="0"/>
                  <a:buChar char="•"/>
                </a:pPr>
                <a:r>
                  <a:rPr lang="en-US" dirty="0"/>
                  <a:t>Converted the annotations from .</a:t>
                </a:r>
                <a:r>
                  <a:rPr lang="en-US" dirty="0" err="1"/>
                  <a:t>json</a:t>
                </a:r>
                <a:r>
                  <a:rPr lang="en-US" dirty="0"/>
                  <a:t> to .txt</a:t>
                </a:r>
              </a:p>
              <a:p>
                <a:pPr marL="171450" indent="-171450">
                  <a:buFont typeface="Arial" panose="020B0604020202020204" pitchFamily="34" charset="0"/>
                  <a:buChar char="•"/>
                </a:pPr>
                <a:r>
                  <a:rPr lang="en-US" dirty="0"/>
                  <a:t>Transformed the </a:t>
                </a:r>
                <a:r>
                  <a:rPr lang="en-US" dirty="0" err="1"/>
                  <a:t>xmax</a:t>
                </a:r>
                <a:r>
                  <a:rPr lang="en-US" dirty="0"/>
                  <a:t>, </a:t>
                </a:r>
                <a:r>
                  <a:rPr lang="en-US" dirty="0" err="1"/>
                  <a:t>xmin</a:t>
                </a:r>
                <a:r>
                  <a:rPr lang="en-US" dirty="0"/>
                  <a:t>, </a:t>
                </a:r>
                <a:r>
                  <a:rPr lang="en-US" dirty="0" err="1"/>
                  <a:t>ymax</a:t>
                </a:r>
                <a:r>
                  <a:rPr lang="en-US" dirty="0"/>
                  <a:t>, </a:t>
                </a:r>
                <a:r>
                  <a:rPr lang="en-US" dirty="0" err="1"/>
                  <a:t>ymin</a:t>
                </a:r>
                <a:r>
                  <a:rPr lang="en-US" dirty="0"/>
                  <a:t> values to xc, </a:t>
                </a:r>
                <a:r>
                  <a:rPr lang="en-US" dirty="0" err="1"/>
                  <a:t>yc</a:t>
                </a:r>
                <a:r>
                  <a:rPr lang="en-US" dirty="0"/>
                  <a:t>, width, height</a:t>
                </a:r>
              </a:p>
              <a:p>
                <a:pPr marL="171450" indent="-171450">
                  <a:buFont typeface="Arial" panose="020B0604020202020204" pitchFamily="34" charset="0"/>
                  <a:buChar char="•"/>
                </a:pPr>
                <a:r>
                  <a:rPr lang="en-US" dirty="0"/>
                  <a:t>Normalized the values to fit in range of [0, 1]</a:t>
                </a:r>
              </a:p>
            </p:txBody>
          </p:sp>
          <p:sp>
            <p:nvSpPr>
              <p:cNvPr id="14" name="Text Placeholder 33">
                <a:extLst>
                  <a:ext uri="{FF2B5EF4-FFF2-40B4-BE49-F238E27FC236}">
                    <a16:creationId xmlns:a16="http://schemas.microsoft.com/office/drawing/2014/main" id="{E92D4174-4421-2108-63F0-965D7E5DC694}"/>
                  </a:ext>
                </a:extLst>
              </p:cNvPr>
              <p:cNvSpPr txBox="1">
                <a:spLocks/>
              </p:cNvSpPr>
              <p:nvPr/>
            </p:nvSpPr>
            <p:spPr>
              <a:xfrm>
                <a:off x="7951879" y="4466764"/>
                <a:ext cx="253343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b="1" dirty="0">
                    <a:solidFill>
                      <a:schemeClr val="accent2">
                        <a:lumMod val="75000"/>
                      </a:schemeClr>
                    </a:solidFill>
                    <a:latin typeface="Open Sans" panose="020B0606030504020204" pitchFamily="34" charset="0"/>
                    <a:ea typeface="Open Sans" panose="020B0606030504020204" pitchFamily="34" charset="0"/>
                    <a:cs typeface="Open Sans" panose="020B0606030504020204" pitchFamily="34" charset="0"/>
                  </a:rPr>
                  <a:t>Normalizing the annotations</a:t>
                </a:r>
              </a:p>
            </p:txBody>
          </p:sp>
        </p:grpSp>
      </p:grpSp>
      <p:grpSp>
        <p:nvGrpSpPr>
          <p:cNvPr id="15" name="Group 14">
            <a:extLst>
              <a:ext uri="{FF2B5EF4-FFF2-40B4-BE49-F238E27FC236}">
                <a16:creationId xmlns:a16="http://schemas.microsoft.com/office/drawing/2014/main" id="{FA26144F-FEB3-B1CF-E38A-FC3E6C1B95A3}"/>
              </a:ext>
            </a:extLst>
          </p:cNvPr>
          <p:cNvGrpSpPr/>
          <p:nvPr/>
        </p:nvGrpSpPr>
        <p:grpSpPr>
          <a:xfrm>
            <a:off x="6881644" y="1437236"/>
            <a:ext cx="4141173" cy="935651"/>
            <a:chOff x="6881644" y="1960613"/>
            <a:chExt cx="4141173" cy="935651"/>
          </a:xfrm>
        </p:grpSpPr>
        <p:sp>
          <p:nvSpPr>
            <p:cNvPr id="16" name="Oval 15">
              <a:extLst>
                <a:ext uri="{FF2B5EF4-FFF2-40B4-BE49-F238E27FC236}">
                  <a16:creationId xmlns:a16="http://schemas.microsoft.com/office/drawing/2014/main" id="{2FFDF48E-2E76-84ED-75F1-822526160B06}"/>
                </a:ext>
              </a:extLst>
            </p:cNvPr>
            <p:cNvSpPr/>
            <p:nvPr/>
          </p:nvSpPr>
          <p:spPr>
            <a:xfrm>
              <a:off x="6881644" y="2310477"/>
              <a:ext cx="585787" cy="585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mj-lt"/>
              </a:endParaRPr>
            </a:p>
          </p:txBody>
        </p:sp>
        <p:grpSp>
          <p:nvGrpSpPr>
            <p:cNvPr id="17" name="Group 16">
              <a:extLst>
                <a:ext uri="{FF2B5EF4-FFF2-40B4-BE49-F238E27FC236}">
                  <a16:creationId xmlns:a16="http://schemas.microsoft.com/office/drawing/2014/main" id="{995ACAF4-90BB-2C45-510C-3E54A07D43C9}"/>
                </a:ext>
              </a:extLst>
            </p:cNvPr>
            <p:cNvGrpSpPr/>
            <p:nvPr/>
          </p:nvGrpSpPr>
          <p:grpSpPr>
            <a:xfrm>
              <a:off x="7711611" y="1960613"/>
              <a:ext cx="3311206" cy="883549"/>
              <a:chOff x="7951880" y="2237794"/>
              <a:chExt cx="3311206" cy="883549"/>
            </a:xfrm>
          </p:grpSpPr>
          <p:sp>
            <p:nvSpPr>
              <p:cNvPr id="18" name="Text Placeholder 32">
                <a:extLst>
                  <a:ext uri="{FF2B5EF4-FFF2-40B4-BE49-F238E27FC236}">
                    <a16:creationId xmlns:a16="http://schemas.microsoft.com/office/drawing/2014/main" id="{8C5F43DF-0D4B-266B-ADCF-E7A46A2AE805}"/>
                  </a:ext>
                </a:extLst>
              </p:cNvPr>
              <p:cNvSpPr txBox="1">
                <a:spLocks/>
              </p:cNvSpPr>
              <p:nvPr/>
            </p:nvSpPr>
            <p:spPr>
              <a:xfrm>
                <a:off x="7966167" y="2561502"/>
                <a:ext cx="3035662"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5000"/>
                  </a:lnSpc>
                  <a:spcBef>
                    <a:spcPts val="0"/>
                  </a:spcBef>
                  <a:buNone/>
                </a:pPr>
                <a:r>
                  <a:rPr lang="en-US" sz="1100" dirty="0">
                    <a:solidFill>
                      <a:srgbClr val="0F0F0F"/>
                    </a:solidFill>
                    <a:latin typeface="Open Sans" panose="020B0606030504020204" pitchFamily="34" charset="0"/>
                    <a:ea typeface="Open Sans" panose="020B0606030504020204" pitchFamily="34" charset="0"/>
                    <a:cs typeface="Open Sans" panose="020B0606030504020204" pitchFamily="34" charset="0"/>
                  </a:rPr>
                  <a:t>Verified whether the given dataset had any training or the validation images without the annotations or if there are any improper labels</a:t>
                </a:r>
                <a:endParaRPr lang="en-GB" sz="11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33">
                <a:extLst>
                  <a:ext uri="{FF2B5EF4-FFF2-40B4-BE49-F238E27FC236}">
                    <a16:creationId xmlns:a16="http://schemas.microsoft.com/office/drawing/2014/main" id="{F681810C-143F-9A34-1DAB-46E06B683547}"/>
                  </a:ext>
                </a:extLst>
              </p:cNvPr>
              <p:cNvSpPr txBox="1">
                <a:spLocks/>
              </p:cNvSpPr>
              <p:nvPr/>
            </p:nvSpPr>
            <p:spPr>
              <a:xfrm>
                <a:off x="7951880" y="2237794"/>
                <a:ext cx="3311206" cy="25479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400" b="1"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Missing values / Improper labels</a:t>
                </a:r>
              </a:p>
            </p:txBody>
          </p:sp>
        </p:grpSp>
      </p:grpSp>
      <p:grpSp>
        <p:nvGrpSpPr>
          <p:cNvPr id="20" name="Group 19">
            <a:extLst>
              <a:ext uri="{FF2B5EF4-FFF2-40B4-BE49-F238E27FC236}">
                <a16:creationId xmlns:a16="http://schemas.microsoft.com/office/drawing/2014/main" id="{4FB2BDE1-D02E-F587-D201-98F21461FFF6}"/>
              </a:ext>
            </a:extLst>
          </p:cNvPr>
          <p:cNvGrpSpPr/>
          <p:nvPr/>
        </p:nvGrpSpPr>
        <p:grpSpPr>
          <a:xfrm>
            <a:off x="2256393" y="1103431"/>
            <a:ext cx="3989054" cy="1090107"/>
            <a:chOff x="2256393" y="1626808"/>
            <a:chExt cx="3989054" cy="1090107"/>
          </a:xfrm>
        </p:grpSpPr>
        <p:sp>
          <p:nvSpPr>
            <p:cNvPr id="21" name="Oval 20">
              <a:extLst>
                <a:ext uri="{FF2B5EF4-FFF2-40B4-BE49-F238E27FC236}">
                  <a16:creationId xmlns:a16="http://schemas.microsoft.com/office/drawing/2014/main" id="{DA6DC1BD-E161-0342-A0DC-F4A168E985CC}"/>
                </a:ext>
              </a:extLst>
            </p:cNvPr>
            <p:cNvSpPr/>
            <p:nvPr/>
          </p:nvSpPr>
          <p:spPr>
            <a:xfrm>
              <a:off x="5659660" y="1779914"/>
              <a:ext cx="585787"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latin typeface="+mj-lt"/>
              </a:endParaRPr>
            </a:p>
          </p:txBody>
        </p:sp>
        <p:sp>
          <p:nvSpPr>
            <p:cNvPr id="22" name="Text Placeholder 32">
              <a:extLst>
                <a:ext uri="{FF2B5EF4-FFF2-40B4-BE49-F238E27FC236}">
                  <a16:creationId xmlns:a16="http://schemas.microsoft.com/office/drawing/2014/main" id="{EEC1441E-CEDB-1E54-AEDD-2E12206A14B8}"/>
                </a:ext>
              </a:extLst>
            </p:cNvPr>
            <p:cNvSpPr txBox="1">
              <a:spLocks/>
            </p:cNvSpPr>
            <p:nvPr/>
          </p:nvSpPr>
          <p:spPr>
            <a:xfrm>
              <a:off x="2454363" y="1915053"/>
              <a:ext cx="3159579" cy="80186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100" dirty="0">
                  <a:solidFill>
                    <a:srgbClr val="0F0F0F"/>
                  </a:solidFill>
                  <a:latin typeface="Open Sans" panose="020B0606030504020204" pitchFamily="34" charset="0"/>
                  <a:ea typeface="Open Sans" panose="020B0606030504020204" pitchFamily="34" charset="0"/>
                  <a:cs typeface="Open Sans" panose="020B0606030504020204" pitchFamily="34" charset="0"/>
                </a:rPr>
                <a:t>Merged the training and validation images to apply the common filtering process. Test images were used for inference as they do not have ground truth annotations provided.</a:t>
              </a:r>
              <a:endParaRPr lang="en-US" sz="1100" dirty="0">
                <a:solidFill>
                  <a:srgbClr val="0F0F0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3">
              <a:extLst>
                <a:ext uri="{FF2B5EF4-FFF2-40B4-BE49-F238E27FC236}">
                  <a16:creationId xmlns:a16="http://schemas.microsoft.com/office/drawing/2014/main" id="{376A5293-7922-E1DD-6911-228A8B86507D}"/>
                </a:ext>
              </a:extLst>
            </p:cNvPr>
            <p:cNvSpPr txBox="1">
              <a:spLocks/>
            </p:cNvSpPr>
            <p:nvPr/>
          </p:nvSpPr>
          <p:spPr>
            <a:xfrm>
              <a:off x="2256393" y="1626808"/>
              <a:ext cx="3357549" cy="47912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400" b="1" dirty="0">
                  <a:latin typeface="Open Sans" panose="020B0606030504020204" pitchFamily="34" charset="0"/>
                  <a:ea typeface="Open Sans" panose="020B0606030504020204" pitchFamily="34" charset="0"/>
                  <a:cs typeface="Open Sans" panose="020B0606030504020204" pitchFamily="34" charset="0"/>
                </a:rPr>
                <a:t>Merging the data </a:t>
              </a:r>
            </a:p>
          </p:txBody>
        </p:sp>
      </p:grpSp>
      <p:grpSp>
        <p:nvGrpSpPr>
          <p:cNvPr id="24" name="Group 23">
            <a:extLst>
              <a:ext uri="{FF2B5EF4-FFF2-40B4-BE49-F238E27FC236}">
                <a16:creationId xmlns:a16="http://schemas.microsoft.com/office/drawing/2014/main" id="{5CB87726-E27F-4BF5-A61C-632C0C687B7B}"/>
              </a:ext>
            </a:extLst>
          </p:cNvPr>
          <p:cNvGrpSpPr/>
          <p:nvPr/>
        </p:nvGrpSpPr>
        <p:grpSpPr>
          <a:xfrm>
            <a:off x="2476601" y="4470850"/>
            <a:ext cx="3768845" cy="832947"/>
            <a:chOff x="2067178" y="4994227"/>
            <a:chExt cx="4178269" cy="832947"/>
          </a:xfrm>
        </p:grpSpPr>
        <p:sp>
          <p:nvSpPr>
            <p:cNvPr id="25" name="Oval 24">
              <a:extLst>
                <a:ext uri="{FF2B5EF4-FFF2-40B4-BE49-F238E27FC236}">
                  <a16:creationId xmlns:a16="http://schemas.microsoft.com/office/drawing/2014/main" id="{3855DFC0-B1A7-5509-D9E9-EB21C2D0ACF4}"/>
                </a:ext>
              </a:extLst>
            </p:cNvPr>
            <p:cNvSpPr/>
            <p:nvPr/>
          </p:nvSpPr>
          <p:spPr>
            <a:xfrm>
              <a:off x="5596024" y="5065678"/>
              <a:ext cx="649423"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26" name="Text Placeholder 32">
              <a:extLst>
                <a:ext uri="{FF2B5EF4-FFF2-40B4-BE49-F238E27FC236}">
                  <a16:creationId xmlns:a16="http://schemas.microsoft.com/office/drawing/2014/main" id="{3C39FD89-EFEA-7CC1-1F1E-46DC85E58FB0}"/>
                </a:ext>
              </a:extLst>
            </p:cNvPr>
            <p:cNvSpPr txBox="1">
              <a:spLocks/>
            </p:cNvSpPr>
            <p:nvPr/>
          </p:nvSpPr>
          <p:spPr>
            <a:xfrm>
              <a:off x="2067178" y="5267333"/>
              <a:ext cx="3404441" cy="559841"/>
            </a:xfrm>
            <a:prstGeom prst="rect">
              <a:avLst/>
            </a:prstGeom>
          </p:spPr>
          <p:txBody>
            <a:bodyPr lIns="0" tIns="0" rIns="0" bIns="0">
              <a:noAutofit/>
            </a:bodyPr>
            <a:lstStyle>
              <a:defPPr>
                <a:defRPr lang="en-US"/>
              </a:defPPr>
              <a:lvl1pPr indent="0" defTabSz="685800">
                <a:lnSpc>
                  <a:spcPct val="125000"/>
                </a:lnSpc>
                <a:spcBef>
                  <a:spcPts val="0"/>
                </a:spcBef>
                <a:buFont typeface="Arial" panose="020B0604020202020204" pitchFamily="34" charset="0"/>
                <a:buNone/>
                <a:defRPr sz="1100">
                  <a:solidFill>
                    <a:srgbClr val="0F0F0F"/>
                  </a:solidFill>
                  <a:latin typeface="Open Sans" panose="020B0606030504020204" pitchFamily="34" charset="0"/>
                  <a:ea typeface="Open Sans" panose="020B0606030504020204" pitchFamily="34" charset="0"/>
                  <a:cs typeface="Open Sans" panose="020B0606030504020204" pitchFamily="34" charset="0"/>
                </a:defRPr>
              </a:lvl1pPr>
              <a:lvl2pPr marL="514350" indent="-171450" defTabSz="685800">
                <a:lnSpc>
                  <a:spcPct val="90000"/>
                </a:lnSpc>
                <a:spcBef>
                  <a:spcPts val="375"/>
                </a:spcBef>
                <a:buFont typeface="Arial" panose="020B0604020202020204" pitchFamily="34" charset="0"/>
                <a:buChar char="•"/>
                <a:defRPr>
                  <a:latin typeface="Neris Thin" panose="00000300000000000000" pitchFamily="50" charset="0"/>
                </a:defRPr>
              </a:lvl2pPr>
              <a:lvl3pPr marL="857250" indent="-171450" defTabSz="685800">
                <a:lnSpc>
                  <a:spcPct val="90000"/>
                </a:lnSpc>
                <a:spcBef>
                  <a:spcPts val="375"/>
                </a:spcBef>
                <a:buFont typeface="Arial" panose="020B0604020202020204" pitchFamily="34" charset="0"/>
                <a:buChar char="•"/>
                <a:defRPr sz="1500">
                  <a:latin typeface="Neris Thin" panose="00000300000000000000" pitchFamily="50" charset="0"/>
                </a:defRPr>
              </a:lvl3pPr>
              <a:lvl4pPr marL="12001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4pPr>
              <a:lvl5pPr marL="1543050" indent="-171450" defTabSz="685800">
                <a:lnSpc>
                  <a:spcPct val="90000"/>
                </a:lnSpc>
                <a:spcBef>
                  <a:spcPts val="375"/>
                </a:spcBef>
                <a:buFont typeface="Arial" panose="020B0604020202020204" pitchFamily="34" charset="0"/>
                <a:buChar char="•"/>
                <a:defRPr sz="1350">
                  <a:latin typeface="Neris Thin" panose="00000300000000000000" pitchFamily="50"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lgn="just"/>
              <a:r>
                <a:rPr lang="en-US" dirty="0"/>
                <a:t>To reduce the computation time, only 10 labels were chosen, thereby reducing size of the dataset. </a:t>
              </a:r>
              <a:r>
                <a:rPr lang="en-GB" dirty="0"/>
                <a:t>It was split into Training (6070), validation (1300), and test (1300)</a:t>
              </a:r>
              <a:endParaRPr lang="en-US" dirty="0"/>
            </a:p>
          </p:txBody>
        </p:sp>
        <p:sp>
          <p:nvSpPr>
            <p:cNvPr id="27" name="Text Placeholder 33">
              <a:extLst>
                <a:ext uri="{FF2B5EF4-FFF2-40B4-BE49-F238E27FC236}">
                  <a16:creationId xmlns:a16="http://schemas.microsoft.com/office/drawing/2014/main" id="{BE962196-E877-C33B-DDE1-3B5561115DFC}"/>
                </a:ext>
              </a:extLst>
            </p:cNvPr>
            <p:cNvSpPr txBox="1">
              <a:spLocks/>
            </p:cNvSpPr>
            <p:nvPr/>
          </p:nvSpPr>
          <p:spPr>
            <a:xfrm>
              <a:off x="2714413" y="4994227"/>
              <a:ext cx="2740010" cy="26143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400" b="1" dirty="0">
                  <a:latin typeface="Open Sans" panose="020B0606030504020204" pitchFamily="34" charset="0"/>
                  <a:ea typeface="Open Sans" panose="020B0606030504020204" pitchFamily="34" charset="0"/>
                  <a:cs typeface="Open Sans" panose="020B0606030504020204" pitchFamily="34" charset="0"/>
                </a:rPr>
                <a:t>Split the data </a:t>
              </a:r>
            </a:p>
          </p:txBody>
        </p:sp>
      </p:grpSp>
      <p:grpSp>
        <p:nvGrpSpPr>
          <p:cNvPr id="28" name="Group 27">
            <a:extLst>
              <a:ext uri="{FF2B5EF4-FFF2-40B4-BE49-F238E27FC236}">
                <a16:creationId xmlns:a16="http://schemas.microsoft.com/office/drawing/2014/main" id="{74F1979B-E74C-85A7-1120-6DE92EFC50E6}"/>
              </a:ext>
            </a:extLst>
          </p:cNvPr>
          <p:cNvGrpSpPr/>
          <p:nvPr/>
        </p:nvGrpSpPr>
        <p:grpSpPr>
          <a:xfrm>
            <a:off x="-36408" y="2554210"/>
            <a:ext cx="6596345" cy="1280546"/>
            <a:chOff x="-3516" y="3077587"/>
            <a:chExt cx="6596345" cy="1280546"/>
          </a:xfrm>
        </p:grpSpPr>
        <p:grpSp>
          <p:nvGrpSpPr>
            <p:cNvPr id="29" name="Group 28">
              <a:extLst>
                <a:ext uri="{FF2B5EF4-FFF2-40B4-BE49-F238E27FC236}">
                  <a16:creationId xmlns:a16="http://schemas.microsoft.com/office/drawing/2014/main" id="{8266095E-2879-5B62-3C53-23688C0FEC57}"/>
                </a:ext>
              </a:extLst>
            </p:cNvPr>
            <p:cNvGrpSpPr/>
            <p:nvPr/>
          </p:nvGrpSpPr>
          <p:grpSpPr>
            <a:xfrm>
              <a:off x="0" y="3077587"/>
              <a:ext cx="6592829" cy="1280546"/>
              <a:chOff x="0" y="3077587"/>
              <a:chExt cx="6592829" cy="1280546"/>
            </a:xfrm>
          </p:grpSpPr>
          <p:sp>
            <p:nvSpPr>
              <p:cNvPr id="31" name="Rectangle 30">
                <a:extLst>
                  <a:ext uri="{FF2B5EF4-FFF2-40B4-BE49-F238E27FC236}">
                    <a16:creationId xmlns:a16="http://schemas.microsoft.com/office/drawing/2014/main" id="{E9F50AEC-6A79-2224-D12F-A1249C14912D}"/>
                  </a:ext>
                </a:extLst>
              </p:cNvPr>
              <p:cNvSpPr/>
              <p:nvPr/>
            </p:nvSpPr>
            <p:spPr>
              <a:xfrm>
                <a:off x="0" y="3077587"/>
                <a:ext cx="5963177" cy="12805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latin typeface="+mj-lt"/>
                </a:endParaRPr>
              </a:p>
            </p:txBody>
          </p:sp>
          <p:sp>
            <p:nvSpPr>
              <p:cNvPr id="32" name="Oval 31">
                <a:extLst>
                  <a:ext uri="{FF2B5EF4-FFF2-40B4-BE49-F238E27FC236}">
                    <a16:creationId xmlns:a16="http://schemas.microsoft.com/office/drawing/2014/main" id="{B985D231-0498-6111-FF04-B93732103959}"/>
                  </a:ext>
                </a:extLst>
              </p:cNvPr>
              <p:cNvSpPr/>
              <p:nvPr/>
            </p:nvSpPr>
            <p:spPr>
              <a:xfrm>
                <a:off x="5312279" y="3077587"/>
                <a:ext cx="1280550" cy="12805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a:solidFill>
                    <a:schemeClr val="tx1"/>
                  </a:solidFill>
                  <a:latin typeface="+mj-lt"/>
                </a:endParaRPr>
              </a:p>
            </p:txBody>
          </p:sp>
          <p:sp>
            <p:nvSpPr>
              <p:cNvPr id="33" name="Oval 32">
                <a:extLst>
                  <a:ext uri="{FF2B5EF4-FFF2-40B4-BE49-F238E27FC236}">
                    <a16:creationId xmlns:a16="http://schemas.microsoft.com/office/drawing/2014/main" id="{CC1616D7-E73B-E497-2290-4DCF69FE340C}"/>
                  </a:ext>
                </a:extLst>
              </p:cNvPr>
              <p:cNvSpPr/>
              <p:nvPr/>
            </p:nvSpPr>
            <p:spPr>
              <a:xfrm>
                <a:off x="5437623" y="3202931"/>
                <a:ext cx="1029862" cy="10298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a:solidFill>
                    <a:schemeClr val="tx1"/>
                  </a:solidFill>
                  <a:latin typeface="+mj-lt"/>
                </a:endParaRPr>
              </a:p>
            </p:txBody>
          </p:sp>
        </p:grpSp>
        <p:sp>
          <p:nvSpPr>
            <p:cNvPr id="30" name="Text Placeholder 33">
              <a:extLst>
                <a:ext uri="{FF2B5EF4-FFF2-40B4-BE49-F238E27FC236}">
                  <a16:creationId xmlns:a16="http://schemas.microsoft.com/office/drawing/2014/main" id="{F632620A-E625-DC52-D31B-9E3779B94D44}"/>
                </a:ext>
              </a:extLst>
            </p:cNvPr>
            <p:cNvSpPr txBox="1">
              <a:spLocks/>
            </p:cNvSpPr>
            <p:nvPr/>
          </p:nvSpPr>
          <p:spPr>
            <a:xfrm>
              <a:off x="-3516" y="3483053"/>
              <a:ext cx="5616575" cy="81240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AU" sz="2800" b="1" dirty="0">
                  <a:solidFill>
                    <a:schemeClr val="bg1"/>
                  </a:solidFill>
                  <a:latin typeface="+mj-lt"/>
                </a:rPr>
                <a:t> PRE-PROCESSING  STEPS </a:t>
              </a:r>
            </a:p>
          </p:txBody>
        </p:sp>
      </p:grpSp>
      <p:sp>
        <p:nvSpPr>
          <p:cNvPr id="35" name="Title 2">
            <a:extLst>
              <a:ext uri="{FF2B5EF4-FFF2-40B4-BE49-F238E27FC236}">
                <a16:creationId xmlns:a16="http://schemas.microsoft.com/office/drawing/2014/main" id="{6C3E620C-0176-7363-AB25-9FD68FB0D395}"/>
              </a:ext>
            </a:extLst>
          </p:cNvPr>
          <p:cNvSpPr txBox="1">
            <a:spLocks/>
          </p:cNvSpPr>
          <p:nvPr/>
        </p:nvSpPr>
        <p:spPr>
          <a:xfrm>
            <a:off x="167004" y="234633"/>
            <a:ext cx="12024995" cy="869560"/>
          </a:xfrm>
          <a:prstGeom prst="rect">
            <a:avLst/>
          </a:prstGeom>
        </p:spPr>
        <p:txBody>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GB"/>
              <a:t>Steps to obtain clean data required for the model input</a:t>
            </a:r>
            <a:endParaRPr lang="en-GB" dirty="0"/>
          </a:p>
        </p:txBody>
      </p:sp>
      <p:sp>
        <p:nvSpPr>
          <p:cNvPr id="36" name="TextBox 35">
            <a:extLst>
              <a:ext uri="{FF2B5EF4-FFF2-40B4-BE49-F238E27FC236}">
                <a16:creationId xmlns:a16="http://schemas.microsoft.com/office/drawing/2014/main" id="{62294D80-7DA0-5574-848B-6BB3D6FEFD87}"/>
              </a:ext>
            </a:extLst>
          </p:cNvPr>
          <p:cNvSpPr txBox="1"/>
          <p:nvPr/>
        </p:nvSpPr>
        <p:spPr>
          <a:xfrm>
            <a:off x="5746163" y="1410879"/>
            <a:ext cx="495579" cy="261610"/>
          </a:xfrm>
          <a:prstGeom prst="rect">
            <a:avLst/>
          </a:prstGeom>
          <a:noFill/>
        </p:spPr>
        <p:txBody>
          <a:bodyPr wrap="square" rtlCol="0">
            <a:spAutoFit/>
          </a:bodyPr>
          <a:lstStyle/>
          <a:p>
            <a:r>
              <a:rPr lang="en-US" sz="1100" dirty="0"/>
              <a:t>374</a:t>
            </a:r>
          </a:p>
        </p:txBody>
      </p:sp>
      <p:sp>
        <p:nvSpPr>
          <p:cNvPr id="37" name="TextBox 36">
            <a:extLst>
              <a:ext uri="{FF2B5EF4-FFF2-40B4-BE49-F238E27FC236}">
                <a16:creationId xmlns:a16="http://schemas.microsoft.com/office/drawing/2014/main" id="{C85372E3-EBAD-A412-3DE7-D7A75C2CD246}"/>
              </a:ext>
            </a:extLst>
          </p:cNvPr>
          <p:cNvSpPr txBox="1"/>
          <p:nvPr/>
        </p:nvSpPr>
        <p:spPr>
          <a:xfrm>
            <a:off x="6971852" y="1931928"/>
            <a:ext cx="495579" cy="261610"/>
          </a:xfrm>
          <a:prstGeom prst="rect">
            <a:avLst/>
          </a:prstGeom>
          <a:noFill/>
        </p:spPr>
        <p:txBody>
          <a:bodyPr wrap="square" rtlCol="0">
            <a:spAutoFit/>
          </a:bodyPr>
          <a:lstStyle/>
          <a:p>
            <a:r>
              <a:rPr lang="en-US" sz="1100" dirty="0"/>
              <a:t>374</a:t>
            </a:r>
          </a:p>
        </p:txBody>
      </p:sp>
      <p:sp>
        <p:nvSpPr>
          <p:cNvPr id="38" name="TextBox 37">
            <a:extLst>
              <a:ext uri="{FF2B5EF4-FFF2-40B4-BE49-F238E27FC236}">
                <a16:creationId xmlns:a16="http://schemas.microsoft.com/office/drawing/2014/main" id="{E7E535F7-AB8A-FF55-0E6C-01284003E6F3}"/>
              </a:ext>
            </a:extLst>
          </p:cNvPr>
          <p:cNvSpPr txBox="1"/>
          <p:nvPr/>
        </p:nvSpPr>
        <p:spPr>
          <a:xfrm>
            <a:off x="7433841" y="3073389"/>
            <a:ext cx="495579" cy="261610"/>
          </a:xfrm>
          <a:prstGeom prst="rect">
            <a:avLst/>
          </a:prstGeom>
          <a:noFill/>
        </p:spPr>
        <p:txBody>
          <a:bodyPr wrap="square" rtlCol="0">
            <a:spAutoFit/>
          </a:bodyPr>
          <a:lstStyle/>
          <a:p>
            <a:r>
              <a:rPr lang="en-US" sz="1100" dirty="0">
                <a:solidFill>
                  <a:schemeClr val="bg1"/>
                </a:solidFill>
              </a:rPr>
              <a:t>18</a:t>
            </a:r>
          </a:p>
        </p:txBody>
      </p:sp>
      <p:sp>
        <p:nvSpPr>
          <p:cNvPr id="39" name="TextBox 38">
            <a:extLst>
              <a:ext uri="{FF2B5EF4-FFF2-40B4-BE49-F238E27FC236}">
                <a16:creationId xmlns:a16="http://schemas.microsoft.com/office/drawing/2014/main" id="{DA75A733-592F-33EC-689C-3645C02D46B4}"/>
              </a:ext>
            </a:extLst>
          </p:cNvPr>
          <p:cNvSpPr txBox="1"/>
          <p:nvPr/>
        </p:nvSpPr>
        <p:spPr>
          <a:xfrm>
            <a:off x="6996077" y="4200364"/>
            <a:ext cx="495579" cy="261610"/>
          </a:xfrm>
          <a:prstGeom prst="rect">
            <a:avLst/>
          </a:prstGeom>
          <a:noFill/>
        </p:spPr>
        <p:txBody>
          <a:bodyPr wrap="square" rtlCol="0">
            <a:spAutoFit/>
          </a:bodyPr>
          <a:lstStyle/>
          <a:p>
            <a:r>
              <a:rPr lang="en-US" sz="1100" dirty="0">
                <a:solidFill>
                  <a:schemeClr val="bg1"/>
                </a:solidFill>
              </a:rPr>
              <a:t>18</a:t>
            </a:r>
          </a:p>
        </p:txBody>
      </p:sp>
      <p:sp>
        <p:nvSpPr>
          <p:cNvPr id="40" name="TextBox 39">
            <a:extLst>
              <a:ext uri="{FF2B5EF4-FFF2-40B4-BE49-F238E27FC236}">
                <a16:creationId xmlns:a16="http://schemas.microsoft.com/office/drawing/2014/main" id="{9BFE6F1D-AFCF-2E84-4CE4-79F1071458B7}"/>
              </a:ext>
            </a:extLst>
          </p:cNvPr>
          <p:cNvSpPr txBox="1"/>
          <p:nvPr/>
        </p:nvSpPr>
        <p:spPr>
          <a:xfrm>
            <a:off x="5768400" y="4704389"/>
            <a:ext cx="495579" cy="261610"/>
          </a:xfrm>
          <a:prstGeom prst="rect">
            <a:avLst/>
          </a:prstGeom>
          <a:noFill/>
        </p:spPr>
        <p:txBody>
          <a:bodyPr wrap="square" rtlCol="0">
            <a:spAutoFit/>
          </a:bodyPr>
          <a:lstStyle/>
          <a:p>
            <a:r>
              <a:rPr lang="en-US" sz="1100" dirty="0">
                <a:solidFill>
                  <a:schemeClr val="bg1"/>
                </a:solidFill>
              </a:rPr>
              <a:t>10</a:t>
            </a:r>
          </a:p>
        </p:txBody>
      </p:sp>
    </p:spTree>
    <p:extLst>
      <p:ext uri="{BB962C8B-B14F-4D97-AF65-F5344CB8AC3E}">
        <p14:creationId xmlns:p14="http://schemas.microsoft.com/office/powerpoint/2010/main" val="348694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latin typeface="+mn-lt"/>
              </a:rPr>
              <a:t>Model Implementation</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630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9A4C-1EB4-4229-A9E0-F7F4E1B2F155}"/>
              </a:ext>
            </a:extLst>
          </p:cNvPr>
          <p:cNvSpPr>
            <a:spLocks noGrp="1"/>
          </p:cNvSpPr>
          <p:nvPr>
            <p:ph type="title" idx="4294967295"/>
          </p:nvPr>
        </p:nvSpPr>
        <p:spPr>
          <a:xfrm>
            <a:off x="423949" y="185461"/>
            <a:ext cx="11233150" cy="577850"/>
          </a:xfrm>
        </p:spPr>
        <p:txBody>
          <a:bodyPr>
            <a:normAutofit/>
          </a:bodyPr>
          <a:lstStyle/>
          <a:p>
            <a:r>
              <a:rPr lang="en-GB" sz="2400" dirty="0">
                <a:solidFill>
                  <a:srgbClr val="000000"/>
                </a:solidFill>
                <a:latin typeface="+mn-lt"/>
                <a:ea typeface="Open Sans" panose="020B0606030504020204" pitchFamily="34" charset="0"/>
                <a:cs typeface="Open Sans" panose="020B0606030504020204" pitchFamily="34" charset="0"/>
              </a:rPr>
              <a:t>Method – 1 &amp; 2</a:t>
            </a:r>
            <a:endParaRPr lang="en-IN" sz="2400" dirty="0">
              <a:solidFill>
                <a:srgbClr val="000000"/>
              </a:solidFill>
              <a:latin typeface="+mn-lt"/>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A00A9248-8BCF-440E-BDF1-388AC64F8868}"/>
              </a:ext>
            </a:extLst>
          </p:cNvPr>
          <p:cNvSpPr>
            <a:spLocks noGrp="1"/>
          </p:cNvSpPr>
          <p:nvPr>
            <p:ph idx="4294967295"/>
          </p:nvPr>
        </p:nvSpPr>
        <p:spPr>
          <a:xfrm>
            <a:off x="318838" y="878305"/>
            <a:ext cx="11095993" cy="1413711"/>
          </a:xfrm>
        </p:spPr>
        <p:txBody>
          <a:bodyPr>
            <a:normAutofit/>
          </a:bodyPr>
          <a:lstStyle/>
          <a:p>
            <a:r>
              <a:rPr lang="en-US" sz="1400" dirty="0">
                <a:solidFill>
                  <a:srgbClr val="000000"/>
                </a:solidFill>
                <a:latin typeface="+mn-lt"/>
              </a:rPr>
              <a:t>The NWD was introduced to calculate the localization loss. When the combination of NWD and </a:t>
            </a:r>
            <a:r>
              <a:rPr lang="en-US" sz="1400" dirty="0" err="1">
                <a:solidFill>
                  <a:srgbClr val="000000"/>
                </a:solidFill>
                <a:latin typeface="+mn-lt"/>
              </a:rPr>
              <a:t>CIoU</a:t>
            </a:r>
            <a:r>
              <a:rPr lang="en-US" sz="1400" dirty="0">
                <a:solidFill>
                  <a:srgbClr val="000000"/>
                </a:solidFill>
                <a:latin typeface="+mn-lt"/>
              </a:rPr>
              <a:t> was used as the loss function, </a:t>
            </a:r>
            <a:r>
              <a:rPr lang="en-US" sz="1400" dirty="0" err="1">
                <a:solidFill>
                  <a:srgbClr val="000000"/>
                </a:solidFill>
                <a:latin typeface="+mn-lt"/>
              </a:rPr>
              <a:t>mAP</a:t>
            </a:r>
            <a:r>
              <a:rPr lang="en-US" sz="1400" dirty="0">
                <a:solidFill>
                  <a:srgbClr val="000000"/>
                </a:solidFill>
                <a:latin typeface="+mn-lt"/>
              </a:rPr>
              <a:t> was increased by 4.2%, This shows that the introduction of NWD into the regression loss function is helpful in solving the sensitivity of the </a:t>
            </a:r>
            <a:r>
              <a:rPr lang="en-US" sz="1400" dirty="0" err="1">
                <a:solidFill>
                  <a:srgbClr val="000000"/>
                </a:solidFill>
                <a:latin typeface="+mn-lt"/>
              </a:rPr>
              <a:t>IoU</a:t>
            </a:r>
            <a:r>
              <a:rPr lang="en-US" sz="1400" dirty="0">
                <a:solidFill>
                  <a:srgbClr val="000000"/>
                </a:solidFill>
                <a:latin typeface="+mn-lt"/>
              </a:rPr>
              <a:t>-based metrics to small object position deviations.</a:t>
            </a:r>
          </a:p>
          <a:p>
            <a:r>
              <a:rPr lang="en-US" sz="1400" dirty="0">
                <a:solidFill>
                  <a:srgbClr val="000000"/>
                </a:solidFill>
                <a:latin typeface="+mn-lt"/>
              </a:rPr>
              <a:t>K-means++ method was employed to replace the K-means algorithm in the original network. K-means++ is an optimization algorithm built on top of the K-means algorithm. Its main goals are to enhance the initial point selection, increase the efficiency of initializing training dataset's anchor box, and boost the model's ability to recognize small objects with more accuracy.</a:t>
            </a:r>
          </a:p>
          <a:p>
            <a:pPr marL="285750" indent="-285750">
              <a:buFont typeface="Arial" panose="020B0604020202020204" pitchFamily="34" charset="0"/>
              <a:buChar char="•"/>
            </a:pPr>
            <a:endParaRPr lang="en-US" sz="1400" dirty="0">
              <a:solidFill>
                <a:srgbClr val="000000"/>
              </a:solidFill>
              <a:latin typeface="+mn-lt"/>
            </a:endParaRPr>
          </a:p>
          <a:p>
            <a:endParaRPr lang="en-US" sz="1400" dirty="0">
              <a:solidFill>
                <a:srgbClr val="000000"/>
              </a:solidFill>
              <a:latin typeface="+mn-lt"/>
            </a:endParaRPr>
          </a:p>
          <a:p>
            <a:endParaRPr lang="en-US" sz="1400" dirty="0">
              <a:solidFill>
                <a:srgbClr val="000000"/>
              </a:solidFill>
              <a:latin typeface="+mn-lt"/>
            </a:endParaRPr>
          </a:p>
          <a:p>
            <a:pPr marL="285750" indent="-285750">
              <a:buFont typeface="Arial" panose="020B0604020202020204" pitchFamily="34" charset="0"/>
              <a:buChar char="•"/>
            </a:pPr>
            <a:endParaRPr lang="en-US" sz="1400" dirty="0">
              <a:solidFill>
                <a:srgbClr val="000000"/>
              </a:solidFill>
              <a:latin typeface="+mn-lt"/>
            </a:endParaRPr>
          </a:p>
          <a:p>
            <a:endParaRPr lang="en-US" sz="1400" b="1" i="0" dirty="0">
              <a:solidFill>
                <a:srgbClr val="000000"/>
              </a:solidFill>
              <a:effectLst/>
              <a:latin typeface="+mn-lt"/>
            </a:endParaRPr>
          </a:p>
          <a:p>
            <a:endParaRPr lang="en-IN" sz="1400" dirty="0">
              <a:latin typeface="+mn-lt"/>
            </a:endParaRPr>
          </a:p>
        </p:txBody>
      </p:sp>
      <p:sp>
        <p:nvSpPr>
          <p:cNvPr id="37" name="Shape">
            <a:extLst>
              <a:ext uri="{FF2B5EF4-FFF2-40B4-BE49-F238E27FC236}">
                <a16:creationId xmlns:a16="http://schemas.microsoft.com/office/drawing/2014/main" id="{C18593A6-A485-48B5-A1F2-CE4EAF49B4AE}"/>
              </a:ext>
            </a:extLst>
          </p:cNvPr>
          <p:cNvSpPr/>
          <p:nvPr/>
        </p:nvSpPr>
        <p:spPr>
          <a:xfrm>
            <a:off x="6002838" y="5385386"/>
            <a:ext cx="45719" cy="103957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3" y="21600"/>
                  <a:pt x="0" y="21553"/>
                  <a:pt x="0" y="21496"/>
                </a:cubicBezTo>
                <a:lnTo>
                  <a:pt x="0" y="19850"/>
                </a:lnTo>
                <a:cubicBezTo>
                  <a:pt x="0" y="19793"/>
                  <a:pt x="4833" y="19746"/>
                  <a:pt x="10800" y="19746"/>
                </a:cubicBezTo>
                <a:cubicBezTo>
                  <a:pt x="16767" y="19746"/>
                  <a:pt x="21600" y="19793"/>
                  <a:pt x="21600" y="19850"/>
                </a:cubicBezTo>
                <a:lnTo>
                  <a:pt x="21600" y="21496"/>
                </a:lnTo>
                <a:cubicBezTo>
                  <a:pt x="21597" y="21556"/>
                  <a:pt x="16767" y="21600"/>
                  <a:pt x="10800" y="21600"/>
                </a:cubicBezTo>
                <a:close/>
                <a:moveTo>
                  <a:pt x="10800" y="18309"/>
                </a:moveTo>
                <a:cubicBezTo>
                  <a:pt x="4833" y="18309"/>
                  <a:pt x="0" y="18262"/>
                  <a:pt x="0" y="18205"/>
                </a:cubicBezTo>
                <a:lnTo>
                  <a:pt x="0" y="16559"/>
                </a:lnTo>
                <a:cubicBezTo>
                  <a:pt x="0" y="16502"/>
                  <a:pt x="4833" y="16455"/>
                  <a:pt x="10800" y="16455"/>
                </a:cubicBezTo>
                <a:cubicBezTo>
                  <a:pt x="16767" y="16455"/>
                  <a:pt x="21600" y="16502"/>
                  <a:pt x="21600" y="16559"/>
                </a:cubicBezTo>
                <a:lnTo>
                  <a:pt x="21600" y="18205"/>
                </a:lnTo>
                <a:cubicBezTo>
                  <a:pt x="21597" y="18265"/>
                  <a:pt x="16767" y="18309"/>
                  <a:pt x="10800" y="18309"/>
                </a:cubicBezTo>
                <a:close/>
                <a:moveTo>
                  <a:pt x="10800" y="15018"/>
                </a:moveTo>
                <a:cubicBezTo>
                  <a:pt x="4833" y="15018"/>
                  <a:pt x="0" y="14971"/>
                  <a:pt x="0" y="14914"/>
                </a:cubicBezTo>
                <a:lnTo>
                  <a:pt x="0" y="13268"/>
                </a:lnTo>
                <a:cubicBezTo>
                  <a:pt x="0" y="13211"/>
                  <a:pt x="4833" y="13164"/>
                  <a:pt x="10800" y="13164"/>
                </a:cubicBezTo>
                <a:cubicBezTo>
                  <a:pt x="16767" y="13164"/>
                  <a:pt x="21600" y="13211"/>
                  <a:pt x="21600" y="13268"/>
                </a:cubicBezTo>
                <a:lnTo>
                  <a:pt x="21600" y="14914"/>
                </a:lnTo>
                <a:cubicBezTo>
                  <a:pt x="21597" y="14974"/>
                  <a:pt x="16767" y="15018"/>
                  <a:pt x="10800" y="15018"/>
                </a:cubicBezTo>
                <a:close/>
                <a:moveTo>
                  <a:pt x="10800" y="11727"/>
                </a:moveTo>
                <a:cubicBezTo>
                  <a:pt x="4833" y="11727"/>
                  <a:pt x="0" y="11680"/>
                  <a:pt x="0" y="11623"/>
                </a:cubicBezTo>
                <a:lnTo>
                  <a:pt x="0" y="9977"/>
                </a:lnTo>
                <a:cubicBezTo>
                  <a:pt x="0" y="9920"/>
                  <a:pt x="4833" y="9873"/>
                  <a:pt x="10800" y="9873"/>
                </a:cubicBezTo>
                <a:cubicBezTo>
                  <a:pt x="16767" y="9873"/>
                  <a:pt x="21600" y="9920"/>
                  <a:pt x="21600" y="9977"/>
                </a:cubicBezTo>
                <a:lnTo>
                  <a:pt x="21600" y="11623"/>
                </a:lnTo>
                <a:cubicBezTo>
                  <a:pt x="21597" y="11683"/>
                  <a:pt x="16767" y="11727"/>
                  <a:pt x="10800" y="11727"/>
                </a:cubicBezTo>
                <a:close/>
                <a:moveTo>
                  <a:pt x="10800" y="8436"/>
                </a:moveTo>
                <a:cubicBezTo>
                  <a:pt x="4833" y="8436"/>
                  <a:pt x="0" y="8389"/>
                  <a:pt x="0" y="8332"/>
                </a:cubicBezTo>
                <a:lnTo>
                  <a:pt x="0" y="6686"/>
                </a:lnTo>
                <a:cubicBezTo>
                  <a:pt x="0" y="6629"/>
                  <a:pt x="4833" y="6582"/>
                  <a:pt x="10800" y="6582"/>
                </a:cubicBezTo>
                <a:cubicBezTo>
                  <a:pt x="16767" y="6582"/>
                  <a:pt x="21600" y="6629"/>
                  <a:pt x="21600" y="6686"/>
                </a:cubicBezTo>
                <a:lnTo>
                  <a:pt x="21600" y="8332"/>
                </a:lnTo>
                <a:cubicBezTo>
                  <a:pt x="21597" y="8392"/>
                  <a:pt x="16767" y="8436"/>
                  <a:pt x="10800" y="8436"/>
                </a:cubicBezTo>
                <a:close/>
                <a:moveTo>
                  <a:pt x="10800" y="5145"/>
                </a:moveTo>
                <a:cubicBezTo>
                  <a:pt x="4833" y="5145"/>
                  <a:pt x="0" y="5098"/>
                  <a:pt x="0" y="5041"/>
                </a:cubicBezTo>
                <a:lnTo>
                  <a:pt x="0" y="3395"/>
                </a:lnTo>
                <a:cubicBezTo>
                  <a:pt x="0" y="3338"/>
                  <a:pt x="4833" y="3291"/>
                  <a:pt x="10800" y="3291"/>
                </a:cubicBezTo>
                <a:cubicBezTo>
                  <a:pt x="16767" y="3291"/>
                  <a:pt x="21600" y="3338"/>
                  <a:pt x="21600" y="3395"/>
                </a:cubicBezTo>
                <a:lnTo>
                  <a:pt x="21600" y="5041"/>
                </a:lnTo>
                <a:cubicBezTo>
                  <a:pt x="21597" y="5101"/>
                  <a:pt x="16767" y="5145"/>
                  <a:pt x="10800" y="5145"/>
                </a:cubicBezTo>
                <a:close/>
                <a:moveTo>
                  <a:pt x="10800" y="1854"/>
                </a:moveTo>
                <a:cubicBezTo>
                  <a:pt x="4833" y="1854"/>
                  <a:pt x="0" y="1807"/>
                  <a:pt x="0" y="1750"/>
                </a:cubicBezTo>
                <a:lnTo>
                  <a:pt x="0" y="104"/>
                </a:lnTo>
                <a:cubicBezTo>
                  <a:pt x="0" y="47"/>
                  <a:pt x="4833" y="0"/>
                  <a:pt x="10800" y="0"/>
                </a:cubicBezTo>
                <a:cubicBezTo>
                  <a:pt x="16767" y="0"/>
                  <a:pt x="21600" y="47"/>
                  <a:pt x="21600" y="104"/>
                </a:cubicBezTo>
                <a:lnTo>
                  <a:pt x="21600" y="1750"/>
                </a:lnTo>
                <a:cubicBezTo>
                  <a:pt x="21597" y="1810"/>
                  <a:pt x="16767" y="1854"/>
                  <a:pt x="10800" y="1854"/>
                </a:cubicBezTo>
                <a:close/>
              </a:path>
            </a:pathLst>
          </a:custGeom>
          <a:solidFill>
            <a:srgbClr val="FFFFFF"/>
          </a:solidFill>
          <a:ln w="9525">
            <a:solidFill>
              <a:schemeClr val="bg1"/>
            </a:solidFill>
            <a:miter lim="400000"/>
          </a:ln>
        </p:spPr>
        <p:txBody>
          <a:bodyPr lIns="22028" tIns="22028" rIns="22028" bIns="22028" anchor="ctr"/>
          <a:lstStyle/>
          <a:p>
            <a:pPr>
              <a:defRPr sz="3000">
                <a:solidFill>
                  <a:srgbClr val="FFFFFF"/>
                </a:solidFill>
                <a:effectLst>
                  <a:outerShdw blurRad="38100" dist="12700" dir="5400000" rotWithShape="0">
                    <a:srgbClr val="000000">
                      <a:alpha val="50000"/>
                    </a:srgbClr>
                  </a:outerShdw>
                </a:effectLst>
              </a:defRPr>
            </a:pPr>
            <a:endParaRPr sz="1735"/>
          </a:p>
        </p:txBody>
      </p:sp>
      <p:pic>
        <p:nvPicPr>
          <p:cNvPr id="5" name="Picture 4" descr="PR_curve">
            <a:extLst>
              <a:ext uri="{FF2B5EF4-FFF2-40B4-BE49-F238E27FC236}">
                <a16:creationId xmlns:a16="http://schemas.microsoft.com/office/drawing/2014/main" id="{DD36E989-04FD-56AD-9571-5688AA6CE965}"/>
              </a:ext>
            </a:extLst>
          </p:cNvPr>
          <p:cNvPicPr>
            <a:picLocks noChangeAspect="1"/>
          </p:cNvPicPr>
          <p:nvPr/>
        </p:nvPicPr>
        <p:blipFill>
          <a:blip r:embed="rId2"/>
          <a:stretch>
            <a:fillRect/>
          </a:stretch>
        </p:blipFill>
        <p:spPr>
          <a:xfrm>
            <a:off x="6297612" y="2489573"/>
            <a:ext cx="4596983" cy="3064655"/>
          </a:xfrm>
          <a:prstGeom prst="rect">
            <a:avLst/>
          </a:prstGeom>
        </p:spPr>
      </p:pic>
      <p:pic>
        <p:nvPicPr>
          <p:cNvPr id="6" name="Picture 5" descr="PR_curve">
            <a:extLst>
              <a:ext uri="{FF2B5EF4-FFF2-40B4-BE49-F238E27FC236}">
                <a16:creationId xmlns:a16="http://schemas.microsoft.com/office/drawing/2014/main" id="{8FF2FCA0-2279-669A-7BF1-3ED6EC791C3E}"/>
              </a:ext>
            </a:extLst>
          </p:cNvPr>
          <p:cNvPicPr>
            <a:picLocks noChangeAspect="1"/>
          </p:cNvPicPr>
          <p:nvPr/>
        </p:nvPicPr>
        <p:blipFill>
          <a:blip r:embed="rId3"/>
          <a:stretch>
            <a:fillRect/>
          </a:stretch>
        </p:blipFill>
        <p:spPr>
          <a:xfrm>
            <a:off x="564285" y="2407009"/>
            <a:ext cx="4845720" cy="3229785"/>
          </a:xfrm>
          <a:prstGeom prst="rect">
            <a:avLst/>
          </a:prstGeom>
        </p:spPr>
      </p:pic>
      <p:sp>
        <p:nvSpPr>
          <p:cNvPr id="8" name="TextBox 7">
            <a:extLst>
              <a:ext uri="{FF2B5EF4-FFF2-40B4-BE49-F238E27FC236}">
                <a16:creationId xmlns:a16="http://schemas.microsoft.com/office/drawing/2014/main" id="{F1B32F46-F998-8C5F-4F77-FBFF3C645295}"/>
              </a:ext>
            </a:extLst>
          </p:cNvPr>
          <p:cNvSpPr txBox="1"/>
          <p:nvPr/>
        </p:nvSpPr>
        <p:spPr>
          <a:xfrm>
            <a:off x="7837070" y="5717980"/>
            <a:ext cx="2389772" cy="249684"/>
          </a:xfrm>
          <a:prstGeom prst="rect">
            <a:avLst/>
          </a:prstGeom>
          <a:noFill/>
        </p:spPr>
        <p:txBody>
          <a:bodyPr wrap="square">
            <a:spAutoFit/>
          </a:bodyPr>
          <a:lstStyle/>
          <a:p>
            <a:pPr algn="ctr">
              <a:lnSpc>
                <a:spcPct val="107000"/>
              </a:lnSpc>
              <a:spcAft>
                <a:spcPts val="800"/>
              </a:spcAft>
            </a:pPr>
            <a:r>
              <a:rPr lang="en-US" sz="1000" kern="100" dirty="0">
                <a:effectLst/>
                <a:latin typeface="Calibri" panose="020F0502020204030204" pitchFamily="34" charset="0"/>
                <a:cs typeface="Times New Roman" panose="02020603050405020304" pitchFamily="18" charset="0"/>
              </a:rPr>
              <a:t> P-R curve for Baseline &amp; K-Means++</a:t>
            </a:r>
            <a:endParaRPr lang="en-US" sz="1100" kern="100" dirty="0">
              <a:effectLst/>
              <a:latin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2F736D43-F967-2B98-CBCB-BF13FA3A21E3}"/>
              </a:ext>
            </a:extLst>
          </p:cNvPr>
          <p:cNvSpPr txBox="1"/>
          <p:nvPr/>
        </p:nvSpPr>
        <p:spPr>
          <a:xfrm>
            <a:off x="1733049" y="5717980"/>
            <a:ext cx="2586288" cy="249684"/>
          </a:xfrm>
          <a:prstGeom prst="rect">
            <a:avLst/>
          </a:prstGeom>
          <a:noFill/>
        </p:spPr>
        <p:txBody>
          <a:bodyPr wrap="square">
            <a:spAutoFit/>
          </a:bodyPr>
          <a:lstStyle/>
          <a:p>
            <a:pPr algn="ctr">
              <a:lnSpc>
                <a:spcPct val="107000"/>
              </a:lnSpc>
              <a:spcAft>
                <a:spcPts val="800"/>
              </a:spcAft>
            </a:pPr>
            <a:r>
              <a:rPr lang="en-US" sz="1000" kern="100" dirty="0">
                <a:effectLst/>
                <a:latin typeface="Calibri" panose="020F0502020204030204" pitchFamily="34" charset="0"/>
                <a:cs typeface="Times New Roman" panose="02020603050405020304" pitchFamily="18" charset="0"/>
              </a:rPr>
              <a:t> P-R curve for Baseline with NWD + </a:t>
            </a:r>
            <a:r>
              <a:rPr lang="en-US" sz="1000" kern="100" dirty="0" err="1">
                <a:effectLst/>
                <a:latin typeface="Calibri" panose="020F0502020204030204" pitchFamily="34" charset="0"/>
                <a:cs typeface="Times New Roman" panose="02020603050405020304" pitchFamily="18" charset="0"/>
              </a:rPr>
              <a:t>CIoU</a:t>
            </a:r>
            <a:r>
              <a:rPr lang="en-US" sz="1000" kern="100" dirty="0">
                <a:effectLst/>
                <a:latin typeface="Calibri" panose="020F0502020204030204" pitchFamily="34" charset="0"/>
                <a:cs typeface="Times New Roman" panose="02020603050405020304" pitchFamily="18" charset="0"/>
              </a:rPr>
              <a:t> loss</a:t>
            </a:r>
            <a:endParaRPr lang="en-US" sz="1100" kern="1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6553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9A4C-1EB4-4229-A9E0-F7F4E1B2F155}"/>
              </a:ext>
            </a:extLst>
          </p:cNvPr>
          <p:cNvSpPr>
            <a:spLocks noGrp="1"/>
          </p:cNvSpPr>
          <p:nvPr>
            <p:ph type="title" idx="4294967295"/>
          </p:nvPr>
        </p:nvSpPr>
        <p:spPr>
          <a:xfrm>
            <a:off x="423949" y="185461"/>
            <a:ext cx="11233150" cy="577850"/>
          </a:xfrm>
        </p:spPr>
        <p:txBody>
          <a:bodyPr>
            <a:normAutofit/>
          </a:bodyPr>
          <a:lstStyle/>
          <a:p>
            <a:r>
              <a:rPr lang="en-GB" sz="2400" dirty="0">
                <a:solidFill>
                  <a:srgbClr val="000000"/>
                </a:solidFill>
                <a:latin typeface="+mn-lt"/>
                <a:ea typeface="Open Sans" panose="020B0606030504020204" pitchFamily="34" charset="0"/>
                <a:cs typeface="Open Sans" panose="020B0606030504020204" pitchFamily="34" charset="0"/>
              </a:rPr>
              <a:t>Method – 3</a:t>
            </a:r>
            <a:endParaRPr lang="en-IN" sz="2400" dirty="0">
              <a:solidFill>
                <a:srgbClr val="000000"/>
              </a:solidFill>
              <a:latin typeface="+mn-lt"/>
              <a:ea typeface="Open Sans" panose="020B0606030504020204" pitchFamily="34" charset="0"/>
              <a:cs typeface="Open Sans" panose="020B0606030504020204" pitchFamily="34" charset="0"/>
            </a:endParaRPr>
          </a:p>
        </p:txBody>
      </p:sp>
      <p:sp>
        <p:nvSpPr>
          <p:cNvPr id="3" name="Content Placeholder 2">
            <a:extLst>
              <a:ext uri="{FF2B5EF4-FFF2-40B4-BE49-F238E27FC236}">
                <a16:creationId xmlns:a16="http://schemas.microsoft.com/office/drawing/2014/main" id="{A00A9248-8BCF-440E-BDF1-388AC64F8868}"/>
              </a:ext>
            </a:extLst>
          </p:cNvPr>
          <p:cNvSpPr>
            <a:spLocks noGrp="1"/>
          </p:cNvSpPr>
          <p:nvPr>
            <p:ph idx="4294967295"/>
          </p:nvPr>
        </p:nvSpPr>
        <p:spPr>
          <a:xfrm>
            <a:off x="318838" y="878305"/>
            <a:ext cx="11095993" cy="1528704"/>
          </a:xfrm>
        </p:spPr>
        <p:txBody>
          <a:bodyPr>
            <a:normAutofit/>
          </a:bodyPr>
          <a:lstStyle/>
          <a:p>
            <a:r>
              <a:rPr lang="en-US" sz="1400" dirty="0">
                <a:solidFill>
                  <a:srgbClr val="000000"/>
                </a:solidFill>
                <a:latin typeface="+mn-lt"/>
              </a:rPr>
              <a:t>Instead of 32 times of down sampling, 16 times were used in the feature extraction phase to prevent the loss of small object information during feature propagation. To compensate for the reduction in the receptive field brought on by the adjustment of the subsampling process, the C3 module was replaced with a feature extraction module (C4) that has a stronger characterization capability.</a:t>
            </a:r>
          </a:p>
          <a:p>
            <a:r>
              <a:rPr lang="en-US" sz="1400" dirty="0">
                <a:solidFill>
                  <a:srgbClr val="000000"/>
                </a:solidFill>
                <a:latin typeface="+mn-lt"/>
              </a:rPr>
              <a:t>{C2, C3, C4, C5} are the feature maps after the input image has been down-sampled {4, 8, 16, 16} times, respectively. After multi-scale fusion, the model was able to learn object features more effectively, improve the network's capacity to capture smaller objects and boost the effectiveness of object identification.</a:t>
            </a:r>
          </a:p>
          <a:p>
            <a:endParaRPr lang="en-US" sz="1400" dirty="0">
              <a:solidFill>
                <a:srgbClr val="000000"/>
              </a:solidFill>
              <a:latin typeface="+mn-lt"/>
            </a:endParaRPr>
          </a:p>
          <a:p>
            <a:endParaRPr lang="en-US" sz="1400" dirty="0">
              <a:solidFill>
                <a:srgbClr val="000000"/>
              </a:solidFill>
              <a:latin typeface="+mn-lt"/>
            </a:endParaRPr>
          </a:p>
          <a:p>
            <a:pPr marL="285750" indent="-285750">
              <a:buFont typeface="Arial" panose="020B0604020202020204" pitchFamily="34" charset="0"/>
              <a:buChar char="•"/>
            </a:pPr>
            <a:endParaRPr lang="en-US" sz="1400" dirty="0">
              <a:solidFill>
                <a:srgbClr val="000000"/>
              </a:solidFill>
              <a:latin typeface="+mn-lt"/>
            </a:endParaRPr>
          </a:p>
          <a:p>
            <a:endParaRPr lang="en-US" sz="1400" b="1" i="0" dirty="0">
              <a:solidFill>
                <a:srgbClr val="000000"/>
              </a:solidFill>
              <a:effectLst/>
              <a:latin typeface="+mn-lt"/>
            </a:endParaRPr>
          </a:p>
          <a:p>
            <a:endParaRPr lang="en-IN" sz="1400" dirty="0">
              <a:latin typeface="+mn-lt"/>
            </a:endParaRPr>
          </a:p>
        </p:txBody>
      </p:sp>
      <p:sp>
        <p:nvSpPr>
          <p:cNvPr id="37" name="Shape">
            <a:extLst>
              <a:ext uri="{FF2B5EF4-FFF2-40B4-BE49-F238E27FC236}">
                <a16:creationId xmlns:a16="http://schemas.microsoft.com/office/drawing/2014/main" id="{C18593A6-A485-48B5-A1F2-CE4EAF49B4AE}"/>
              </a:ext>
            </a:extLst>
          </p:cNvPr>
          <p:cNvSpPr/>
          <p:nvPr/>
        </p:nvSpPr>
        <p:spPr>
          <a:xfrm>
            <a:off x="6002838" y="5385386"/>
            <a:ext cx="45719" cy="103957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3" y="21600"/>
                  <a:pt x="0" y="21553"/>
                  <a:pt x="0" y="21496"/>
                </a:cubicBezTo>
                <a:lnTo>
                  <a:pt x="0" y="19850"/>
                </a:lnTo>
                <a:cubicBezTo>
                  <a:pt x="0" y="19793"/>
                  <a:pt x="4833" y="19746"/>
                  <a:pt x="10800" y="19746"/>
                </a:cubicBezTo>
                <a:cubicBezTo>
                  <a:pt x="16767" y="19746"/>
                  <a:pt x="21600" y="19793"/>
                  <a:pt x="21600" y="19850"/>
                </a:cubicBezTo>
                <a:lnTo>
                  <a:pt x="21600" y="21496"/>
                </a:lnTo>
                <a:cubicBezTo>
                  <a:pt x="21597" y="21556"/>
                  <a:pt x="16767" y="21600"/>
                  <a:pt x="10800" y="21600"/>
                </a:cubicBezTo>
                <a:close/>
                <a:moveTo>
                  <a:pt x="10800" y="18309"/>
                </a:moveTo>
                <a:cubicBezTo>
                  <a:pt x="4833" y="18309"/>
                  <a:pt x="0" y="18262"/>
                  <a:pt x="0" y="18205"/>
                </a:cubicBezTo>
                <a:lnTo>
                  <a:pt x="0" y="16559"/>
                </a:lnTo>
                <a:cubicBezTo>
                  <a:pt x="0" y="16502"/>
                  <a:pt x="4833" y="16455"/>
                  <a:pt x="10800" y="16455"/>
                </a:cubicBezTo>
                <a:cubicBezTo>
                  <a:pt x="16767" y="16455"/>
                  <a:pt x="21600" y="16502"/>
                  <a:pt x="21600" y="16559"/>
                </a:cubicBezTo>
                <a:lnTo>
                  <a:pt x="21600" y="18205"/>
                </a:lnTo>
                <a:cubicBezTo>
                  <a:pt x="21597" y="18265"/>
                  <a:pt x="16767" y="18309"/>
                  <a:pt x="10800" y="18309"/>
                </a:cubicBezTo>
                <a:close/>
                <a:moveTo>
                  <a:pt x="10800" y="15018"/>
                </a:moveTo>
                <a:cubicBezTo>
                  <a:pt x="4833" y="15018"/>
                  <a:pt x="0" y="14971"/>
                  <a:pt x="0" y="14914"/>
                </a:cubicBezTo>
                <a:lnTo>
                  <a:pt x="0" y="13268"/>
                </a:lnTo>
                <a:cubicBezTo>
                  <a:pt x="0" y="13211"/>
                  <a:pt x="4833" y="13164"/>
                  <a:pt x="10800" y="13164"/>
                </a:cubicBezTo>
                <a:cubicBezTo>
                  <a:pt x="16767" y="13164"/>
                  <a:pt x="21600" y="13211"/>
                  <a:pt x="21600" y="13268"/>
                </a:cubicBezTo>
                <a:lnTo>
                  <a:pt x="21600" y="14914"/>
                </a:lnTo>
                <a:cubicBezTo>
                  <a:pt x="21597" y="14974"/>
                  <a:pt x="16767" y="15018"/>
                  <a:pt x="10800" y="15018"/>
                </a:cubicBezTo>
                <a:close/>
                <a:moveTo>
                  <a:pt x="10800" y="11727"/>
                </a:moveTo>
                <a:cubicBezTo>
                  <a:pt x="4833" y="11727"/>
                  <a:pt x="0" y="11680"/>
                  <a:pt x="0" y="11623"/>
                </a:cubicBezTo>
                <a:lnTo>
                  <a:pt x="0" y="9977"/>
                </a:lnTo>
                <a:cubicBezTo>
                  <a:pt x="0" y="9920"/>
                  <a:pt x="4833" y="9873"/>
                  <a:pt x="10800" y="9873"/>
                </a:cubicBezTo>
                <a:cubicBezTo>
                  <a:pt x="16767" y="9873"/>
                  <a:pt x="21600" y="9920"/>
                  <a:pt x="21600" y="9977"/>
                </a:cubicBezTo>
                <a:lnTo>
                  <a:pt x="21600" y="11623"/>
                </a:lnTo>
                <a:cubicBezTo>
                  <a:pt x="21597" y="11683"/>
                  <a:pt x="16767" y="11727"/>
                  <a:pt x="10800" y="11727"/>
                </a:cubicBezTo>
                <a:close/>
                <a:moveTo>
                  <a:pt x="10800" y="8436"/>
                </a:moveTo>
                <a:cubicBezTo>
                  <a:pt x="4833" y="8436"/>
                  <a:pt x="0" y="8389"/>
                  <a:pt x="0" y="8332"/>
                </a:cubicBezTo>
                <a:lnTo>
                  <a:pt x="0" y="6686"/>
                </a:lnTo>
                <a:cubicBezTo>
                  <a:pt x="0" y="6629"/>
                  <a:pt x="4833" y="6582"/>
                  <a:pt x="10800" y="6582"/>
                </a:cubicBezTo>
                <a:cubicBezTo>
                  <a:pt x="16767" y="6582"/>
                  <a:pt x="21600" y="6629"/>
                  <a:pt x="21600" y="6686"/>
                </a:cubicBezTo>
                <a:lnTo>
                  <a:pt x="21600" y="8332"/>
                </a:lnTo>
                <a:cubicBezTo>
                  <a:pt x="21597" y="8392"/>
                  <a:pt x="16767" y="8436"/>
                  <a:pt x="10800" y="8436"/>
                </a:cubicBezTo>
                <a:close/>
                <a:moveTo>
                  <a:pt x="10800" y="5145"/>
                </a:moveTo>
                <a:cubicBezTo>
                  <a:pt x="4833" y="5145"/>
                  <a:pt x="0" y="5098"/>
                  <a:pt x="0" y="5041"/>
                </a:cubicBezTo>
                <a:lnTo>
                  <a:pt x="0" y="3395"/>
                </a:lnTo>
                <a:cubicBezTo>
                  <a:pt x="0" y="3338"/>
                  <a:pt x="4833" y="3291"/>
                  <a:pt x="10800" y="3291"/>
                </a:cubicBezTo>
                <a:cubicBezTo>
                  <a:pt x="16767" y="3291"/>
                  <a:pt x="21600" y="3338"/>
                  <a:pt x="21600" y="3395"/>
                </a:cubicBezTo>
                <a:lnTo>
                  <a:pt x="21600" y="5041"/>
                </a:lnTo>
                <a:cubicBezTo>
                  <a:pt x="21597" y="5101"/>
                  <a:pt x="16767" y="5145"/>
                  <a:pt x="10800" y="5145"/>
                </a:cubicBezTo>
                <a:close/>
                <a:moveTo>
                  <a:pt x="10800" y="1854"/>
                </a:moveTo>
                <a:cubicBezTo>
                  <a:pt x="4833" y="1854"/>
                  <a:pt x="0" y="1807"/>
                  <a:pt x="0" y="1750"/>
                </a:cubicBezTo>
                <a:lnTo>
                  <a:pt x="0" y="104"/>
                </a:lnTo>
                <a:cubicBezTo>
                  <a:pt x="0" y="47"/>
                  <a:pt x="4833" y="0"/>
                  <a:pt x="10800" y="0"/>
                </a:cubicBezTo>
                <a:cubicBezTo>
                  <a:pt x="16767" y="0"/>
                  <a:pt x="21600" y="47"/>
                  <a:pt x="21600" y="104"/>
                </a:cubicBezTo>
                <a:lnTo>
                  <a:pt x="21600" y="1750"/>
                </a:lnTo>
                <a:cubicBezTo>
                  <a:pt x="21597" y="1810"/>
                  <a:pt x="16767" y="1854"/>
                  <a:pt x="10800" y="1854"/>
                </a:cubicBezTo>
                <a:close/>
              </a:path>
            </a:pathLst>
          </a:custGeom>
          <a:solidFill>
            <a:srgbClr val="FFFFFF"/>
          </a:solidFill>
          <a:ln w="9525">
            <a:solidFill>
              <a:schemeClr val="bg1"/>
            </a:solidFill>
            <a:miter lim="400000"/>
          </a:ln>
        </p:spPr>
        <p:txBody>
          <a:bodyPr lIns="22028" tIns="22028" rIns="22028" bIns="22028" anchor="ctr"/>
          <a:lstStyle/>
          <a:p>
            <a:pPr>
              <a:defRPr sz="3000">
                <a:solidFill>
                  <a:srgbClr val="FFFFFF"/>
                </a:solidFill>
                <a:effectLst>
                  <a:outerShdw blurRad="38100" dist="12700" dir="5400000" rotWithShape="0">
                    <a:srgbClr val="000000">
                      <a:alpha val="50000"/>
                    </a:srgbClr>
                  </a:outerShdw>
                </a:effectLst>
              </a:defRPr>
            </a:pPr>
            <a:endParaRPr sz="1735"/>
          </a:p>
        </p:txBody>
      </p:sp>
      <p:pic>
        <p:nvPicPr>
          <p:cNvPr id="7" name="Picture 6" descr="A diagram of a diagram of a bar chart&#10;&#10;Description automatically generated">
            <a:extLst>
              <a:ext uri="{FF2B5EF4-FFF2-40B4-BE49-F238E27FC236}">
                <a16:creationId xmlns:a16="http://schemas.microsoft.com/office/drawing/2014/main" id="{F698DFD2-F97A-E19D-DE22-E4DA16E779B8}"/>
              </a:ext>
            </a:extLst>
          </p:cNvPr>
          <p:cNvPicPr>
            <a:picLocks noChangeAspect="1"/>
          </p:cNvPicPr>
          <p:nvPr/>
        </p:nvPicPr>
        <p:blipFill rotWithShape="1">
          <a:blip r:embed="rId2"/>
          <a:srcRect l="47306"/>
          <a:stretch/>
        </p:blipFill>
        <p:spPr>
          <a:xfrm>
            <a:off x="709862" y="2594192"/>
            <a:ext cx="4827509" cy="2791194"/>
          </a:xfrm>
          <a:prstGeom prst="rect">
            <a:avLst/>
          </a:prstGeom>
        </p:spPr>
      </p:pic>
      <p:pic>
        <p:nvPicPr>
          <p:cNvPr id="10" name="Picture 9" descr="PR_curve">
            <a:extLst>
              <a:ext uri="{FF2B5EF4-FFF2-40B4-BE49-F238E27FC236}">
                <a16:creationId xmlns:a16="http://schemas.microsoft.com/office/drawing/2014/main" id="{26F454B1-39C3-DEDF-937A-E411381D9D2A}"/>
              </a:ext>
            </a:extLst>
          </p:cNvPr>
          <p:cNvPicPr>
            <a:picLocks noChangeAspect="1"/>
          </p:cNvPicPr>
          <p:nvPr/>
        </p:nvPicPr>
        <p:blipFill>
          <a:blip r:embed="rId3"/>
          <a:stretch>
            <a:fillRect/>
          </a:stretch>
        </p:blipFill>
        <p:spPr>
          <a:xfrm>
            <a:off x="6272147" y="2546064"/>
            <a:ext cx="4919630" cy="3042076"/>
          </a:xfrm>
          <a:prstGeom prst="rect">
            <a:avLst/>
          </a:prstGeom>
        </p:spPr>
      </p:pic>
      <p:sp>
        <p:nvSpPr>
          <p:cNvPr id="11" name="TextBox 10">
            <a:extLst>
              <a:ext uri="{FF2B5EF4-FFF2-40B4-BE49-F238E27FC236}">
                <a16:creationId xmlns:a16="http://schemas.microsoft.com/office/drawing/2014/main" id="{6D834CF0-25A6-38DB-D154-A31331FA82F6}"/>
              </a:ext>
            </a:extLst>
          </p:cNvPr>
          <p:cNvSpPr txBox="1"/>
          <p:nvPr/>
        </p:nvSpPr>
        <p:spPr>
          <a:xfrm>
            <a:off x="7363326" y="5650122"/>
            <a:ext cx="3218448" cy="249684"/>
          </a:xfrm>
          <a:prstGeom prst="rect">
            <a:avLst/>
          </a:prstGeom>
          <a:noFill/>
        </p:spPr>
        <p:txBody>
          <a:bodyPr wrap="square">
            <a:spAutoFit/>
          </a:bodyPr>
          <a:lstStyle/>
          <a:p>
            <a:pPr algn="ctr">
              <a:lnSpc>
                <a:spcPct val="107000"/>
              </a:lnSpc>
              <a:spcAft>
                <a:spcPts val="800"/>
              </a:spcAft>
            </a:pPr>
            <a:r>
              <a:rPr lang="en-US" sz="1000" kern="100" dirty="0">
                <a:effectLst/>
                <a:latin typeface="Calibri" panose="020F0502020204030204" pitchFamily="34" charset="0"/>
                <a:cs typeface="Times New Roman" panose="02020603050405020304" pitchFamily="18" charset="0"/>
              </a:rPr>
              <a:t> P-R curve for M-YOLOv5 (Baseline + all 3 methods)</a:t>
            </a:r>
            <a:endParaRPr lang="en-US" sz="1100" kern="100" dirty="0">
              <a:effectLst/>
              <a:latin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109DDF8-9AD2-B5F1-7D04-398E18E2BC7D}"/>
              </a:ext>
            </a:extLst>
          </p:cNvPr>
          <p:cNvSpPr txBox="1"/>
          <p:nvPr/>
        </p:nvSpPr>
        <p:spPr>
          <a:xfrm>
            <a:off x="1724526" y="5655490"/>
            <a:ext cx="2389772" cy="249684"/>
          </a:xfrm>
          <a:prstGeom prst="rect">
            <a:avLst/>
          </a:prstGeom>
          <a:noFill/>
        </p:spPr>
        <p:txBody>
          <a:bodyPr wrap="square">
            <a:spAutoFit/>
          </a:bodyPr>
          <a:lstStyle/>
          <a:p>
            <a:pPr algn="ctr">
              <a:lnSpc>
                <a:spcPct val="107000"/>
              </a:lnSpc>
              <a:spcAft>
                <a:spcPts val="800"/>
              </a:spcAft>
            </a:pPr>
            <a:r>
              <a:rPr lang="en-US" sz="1000" kern="100" dirty="0">
                <a:effectLst/>
                <a:latin typeface="Calibri" panose="020F0502020204030204" pitchFamily="34" charset="0"/>
                <a:cs typeface="Times New Roman" panose="02020603050405020304" pitchFamily="18" charset="0"/>
              </a:rPr>
              <a:t>Modified architecture with C4 module</a:t>
            </a:r>
            <a:endParaRPr lang="en-US" sz="1100" kern="100" dirty="0">
              <a:effectLst/>
              <a:latin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AF9AB7E-1F81-A1F6-F588-8C3E15EE9F69}"/>
              </a:ext>
            </a:extLst>
          </p:cNvPr>
          <p:cNvSpPr txBox="1"/>
          <p:nvPr/>
        </p:nvSpPr>
        <p:spPr>
          <a:xfrm>
            <a:off x="52638" y="6579650"/>
            <a:ext cx="7196388" cy="230832"/>
          </a:xfrm>
          <a:prstGeom prst="rect">
            <a:avLst/>
          </a:prstGeom>
          <a:noFill/>
        </p:spPr>
        <p:txBody>
          <a:bodyPr wrap="square">
            <a:spAutoFit/>
          </a:bodyPr>
          <a:lstStyle/>
          <a:p>
            <a:r>
              <a:rPr lang="en-US" sz="900" dirty="0">
                <a:solidFill>
                  <a:srgbClr val="0000FF"/>
                </a:solidFill>
                <a:hlinkClick r:id="rId4">
                  <a:extLst>
                    <a:ext uri="{A12FA001-AC4F-418D-AE19-62706E023703}">
                      <ahyp:hlinkClr xmlns:ahyp="http://schemas.microsoft.com/office/drawing/2018/hyperlinkcolor" val="tx"/>
                    </a:ext>
                  </a:extLst>
                </a:hlinkClick>
              </a:rPr>
              <a:t>Ref: Sensors </a:t>
            </a:r>
            <a:r>
              <a:rPr lang="en-US" sz="900" dirty="0">
                <a:solidFill>
                  <a:schemeClr val="bg2">
                    <a:lumMod val="10000"/>
                  </a:schemeClr>
                </a:solidFill>
                <a:hlinkClick r:id="rId4">
                  <a:extLst>
                    <a:ext uri="{A12FA001-AC4F-418D-AE19-62706E023703}">
                      <ahyp:hlinkClr xmlns:ahyp="http://schemas.microsoft.com/office/drawing/2018/hyperlinkcolor" val="tx"/>
                    </a:ext>
                  </a:extLst>
                </a:hlinkClick>
              </a:rPr>
              <a:t>| Free Full-Text | STC-YOLO: Small Object Detection Network for Traffic Signs in Complex Environments (mdpi.com)</a:t>
            </a:r>
            <a:endParaRPr lang="en-US" sz="900" dirty="0">
              <a:solidFill>
                <a:schemeClr val="bg2">
                  <a:lumMod val="10000"/>
                </a:schemeClr>
              </a:solidFill>
            </a:endParaRPr>
          </a:p>
        </p:txBody>
      </p:sp>
    </p:spTree>
    <p:extLst>
      <p:ext uri="{BB962C8B-B14F-4D97-AF65-F5344CB8AC3E}">
        <p14:creationId xmlns:p14="http://schemas.microsoft.com/office/powerpoint/2010/main" val="2936875852"/>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17790</TotalTime>
  <Words>943</Words>
  <Application>Microsoft Office PowerPoint</Application>
  <PresentationFormat>Widescreen</PresentationFormat>
  <Paragraphs>115</Paragraphs>
  <Slides>17</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Open Sans</vt:lpstr>
      <vt:lpstr>Montserrat</vt:lpstr>
      <vt:lpstr>Consolas</vt:lpstr>
      <vt:lpstr>Montserrat Medium</vt:lpstr>
      <vt:lpstr>Arial</vt:lpstr>
      <vt:lpstr>Roboto</vt:lpstr>
      <vt:lpstr>Calibri</vt:lpstr>
      <vt:lpstr>Title Page</vt:lpstr>
      <vt:lpstr>Dividers</vt:lpstr>
      <vt:lpstr>Content Page</vt:lpstr>
      <vt:lpstr>Detection of small and far Traffic signs using Deep Learning</vt:lpstr>
      <vt:lpstr>PowerPoint Presentation</vt:lpstr>
      <vt:lpstr>Data Exploration</vt:lpstr>
      <vt:lpstr>How is the dataset organised?</vt:lpstr>
      <vt:lpstr>Data Preprocessing</vt:lpstr>
      <vt:lpstr>PowerPoint Presentation</vt:lpstr>
      <vt:lpstr>Model Implementation</vt:lpstr>
      <vt:lpstr>Method – 1 &amp; 2</vt:lpstr>
      <vt:lpstr>Method – 3</vt:lpstr>
      <vt:lpstr>Summary</vt:lpstr>
      <vt:lpstr>Conclusion</vt:lpstr>
      <vt:lpstr>Is there a possibility to improve the model?</vt:lpstr>
      <vt:lpstr>Thank you</vt:lpstr>
      <vt:lpstr>Appendix</vt:lpstr>
      <vt:lpstr>PowerPoint Presentation</vt:lpstr>
      <vt:lpstr>PowerPoint Presentation</vt:lpstr>
      <vt:lpstr>PowerPoint Presentation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Tammana, Hemanth Sai Surya Kumar</cp:lastModifiedBy>
  <cp:revision>128</cp:revision>
  <dcterms:created xsi:type="dcterms:W3CDTF">2022-08-24T13:02:54Z</dcterms:created>
  <dcterms:modified xsi:type="dcterms:W3CDTF">2023-08-25T14:44:26Z</dcterms:modified>
</cp:coreProperties>
</file>